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73" r:id="rId5"/>
    <p:sldId id="266" r:id="rId6"/>
    <p:sldId id="261" r:id="rId7"/>
    <p:sldId id="280" r:id="rId8"/>
    <p:sldId id="267" r:id="rId9"/>
    <p:sldId id="277" r:id="rId10"/>
    <p:sldId id="265" r:id="rId11"/>
    <p:sldId id="282" r:id="rId12"/>
    <p:sldId id="270" r:id="rId13"/>
    <p:sldId id="264" r:id="rId14"/>
    <p:sldId id="269" r:id="rId15"/>
    <p:sldId id="268" r:id="rId16"/>
  </p:sldIdLst>
  <p:sldSz cx="18288000" cy="10287000"/>
  <p:notesSz cx="6858000" cy="9144000"/>
  <p:embeddedFontLst>
    <p:embeddedFont>
      <p:font typeface="Aptos Narrow" panose="020B060402020202020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Noto Sans" panose="020B0604020202020204" charset="0"/>
      <p:regular r:id="rId25"/>
      <p:bold r:id="rId26"/>
      <p:italic r:id="rId27"/>
      <p:boldItalic r:id="rId28"/>
    </p:embeddedFont>
    <p:embeddedFont>
      <p:font typeface="Noto Sans Bold" panose="020B0604020202020204" charset="0"/>
      <p:regular r:id="rId29"/>
    </p:embeddedFont>
    <p:embeddedFont>
      <p:font typeface="Montserrat" panose="020B0604020202020204" charset="0"/>
      <p:regular r:id="rId30"/>
      <p:bold r:id="rId31"/>
      <p:italic r:id="rId32"/>
      <p:boldItalic r:id="rId33"/>
    </p:embeddedFont>
    <p:embeddedFont>
      <p:font typeface="微软雅黑" panose="020B0503020204020204" pitchFamily="34" charset="-122"/>
      <p:regular r:id="rId34"/>
      <p:bold r:id="rId35"/>
    </p:embeddedFont>
    <p:embeddedFont>
      <p:font typeface="Montserrat Bold" panose="020B0604020202020204" charset="0"/>
      <p:regular r:id="rId36"/>
    </p:embeddedFont>
    <p:embeddedFont>
      <p:font typeface="Abadi"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2FF"/>
    <a:srgbClr val="00C2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51" d="100"/>
          <a:sy n="51" d="100"/>
        </p:scale>
        <p:origin x="5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solidFill>
                  <a:srgbClr val="8C52FF"/>
                </a:solidFill>
              </a:rPr>
              <a:t>Digital Dining Trends</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755703613971324E-2"/>
          <c:y val="0.24999805275801787"/>
          <c:w val="0.87496838463373894"/>
          <c:h val="0.58232917348951097"/>
        </c:manualLayout>
      </c:layout>
      <c:barChart>
        <c:barDir val="col"/>
        <c:grouping val="clustered"/>
        <c:varyColors val="0"/>
        <c:ser>
          <c:idx val="0"/>
          <c:order val="0"/>
          <c:tx>
            <c:strRef>
              <c:f>Sheet1!$B$1</c:f>
              <c:strCache>
                <c:ptCount val="1"/>
                <c:pt idx="0">
                  <c:v>Percentage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3"/>
                <c:pt idx="0">
                  <c:v>Total Consumer</c:v>
                </c:pt>
                <c:pt idx="1">
                  <c:v>Google</c:v>
                </c:pt>
                <c:pt idx="2">
                  <c:v>Social Media</c:v>
                </c:pt>
              </c:strCache>
            </c:strRef>
          </c:cat>
          <c:val>
            <c:numRef>
              <c:f>Sheet1!$B$2:$B$5</c:f>
              <c:numCache>
                <c:formatCode>General</c:formatCode>
                <c:ptCount val="4"/>
                <c:pt idx="0">
                  <c:v>89</c:v>
                </c:pt>
                <c:pt idx="1">
                  <c:v>77</c:v>
                </c:pt>
                <c:pt idx="2" formatCode="0%">
                  <c:v>45</c:v>
                </c:pt>
              </c:numCache>
            </c:numRef>
          </c:val>
          <c:extLst xmlns:c16r2="http://schemas.microsoft.com/office/drawing/2015/06/chart">
            <c:ext xmlns:c16="http://schemas.microsoft.com/office/drawing/2014/chart" uri="{C3380CC4-5D6E-409C-BE32-E72D297353CC}">
              <c16:uniqueId val="{00000000-6B8D-4D4A-A7F8-FB02E2817050}"/>
            </c:ext>
          </c:extLst>
        </c:ser>
        <c:dLbls>
          <c:showLegendKey val="0"/>
          <c:showVal val="0"/>
          <c:showCatName val="0"/>
          <c:showSerName val="0"/>
          <c:showPercent val="0"/>
          <c:showBubbleSize val="0"/>
        </c:dLbls>
        <c:gapWidth val="100"/>
        <c:overlap val="-24"/>
        <c:axId val="316755336"/>
        <c:axId val="316753376"/>
      </c:barChart>
      <c:catAx>
        <c:axId val="3167553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753376"/>
        <c:crosses val="autoZero"/>
        <c:auto val="1"/>
        <c:lblAlgn val="ctr"/>
        <c:lblOffset val="100"/>
        <c:noMultiLvlLbl val="0"/>
      </c:catAx>
      <c:valAx>
        <c:axId val="316753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675533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9778820916616192"/>
          <c:y val="0.92340000106105613"/>
          <c:w val="0.2095517867958813"/>
          <c:h val="7.6599998938943883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solidFill>
        <a:srgbClr val="8C52FF"/>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gif"/><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9.png"/><Relationship Id="rId12" Type="http://schemas.openxmlformats.org/officeDocument/2006/relationships/image" Target="../media/image1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2.jpg"/><Relationship Id="rId4" Type="http://schemas.openxmlformats.org/officeDocument/2006/relationships/image" Target="../media/image1.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6700"/>
            <a:ext cx="11232340" cy="10540156"/>
            <a:chOff x="0" y="-66675"/>
            <a:chExt cx="2958312" cy="2776008"/>
          </a:xfrm>
        </p:grpSpPr>
        <p:sp>
          <p:nvSpPr>
            <p:cNvPr id="3" name="Freeform 3"/>
            <p:cNvSpPr/>
            <p:nvPr/>
          </p:nvSpPr>
          <p:spPr>
            <a:xfrm>
              <a:off x="0" y="0"/>
              <a:ext cx="2958312" cy="2709333"/>
            </a:xfrm>
            <a:custGeom>
              <a:avLst/>
              <a:gdLst/>
              <a:ahLst/>
              <a:cxnLst/>
              <a:rect l="l" t="t" r="r" b="b"/>
              <a:pathLst>
                <a:path w="2958312" h="2709333">
                  <a:moveTo>
                    <a:pt x="0" y="0"/>
                  </a:moveTo>
                  <a:lnTo>
                    <a:pt x="2958312" y="0"/>
                  </a:lnTo>
                  <a:lnTo>
                    <a:pt x="2958312" y="2709333"/>
                  </a:lnTo>
                  <a:lnTo>
                    <a:pt x="0" y="2709333"/>
                  </a:lnTo>
                  <a:close/>
                </a:path>
              </a:pathLst>
            </a:custGeom>
            <a:solidFill>
              <a:srgbClr val="00C2CB"/>
            </a:solidFill>
          </p:spPr>
        </p:sp>
        <p:sp>
          <p:nvSpPr>
            <p:cNvPr id="4" name="TextBox 4"/>
            <p:cNvSpPr txBox="1"/>
            <p:nvPr/>
          </p:nvSpPr>
          <p:spPr>
            <a:xfrm>
              <a:off x="0" y="-66675"/>
              <a:ext cx="2958312" cy="2776008"/>
            </a:xfrm>
            <a:prstGeom prst="rect">
              <a:avLst/>
            </a:prstGeom>
          </p:spPr>
          <p:txBody>
            <a:bodyPr lIns="50800" tIns="50800" rIns="50800" bIns="50800" rtlCol="0" anchor="ctr"/>
            <a:lstStyle/>
            <a:p>
              <a:pPr algn="ctr">
                <a:lnSpc>
                  <a:spcPts val="3150"/>
                </a:lnSpc>
              </a:pPr>
              <a:endParaRPr/>
            </a:p>
          </p:txBody>
        </p:sp>
      </p:grpSp>
      <p:sp>
        <p:nvSpPr>
          <p:cNvPr id="12" name="Freeform 12"/>
          <p:cNvSpPr/>
          <p:nvPr/>
        </p:nvSpPr>
        <p:spPr>
          <a:xfrm rot="5400000">
            <a:off x="9790359" y="3971109"/>
            <a:ext cx="531044" cy="542036"/>
          </a:xfrm>
          <a:custGeom>
            <a:avLst/>
            <a:gdLst/>
            <a:ahLst/>
            <a:cxnLst/>
            <a:rect l="l" t="t" r="r" b="b"/>
            <a:pathLst>
              <a:path w="531044" h="542036">
                <a:moveTo>
                  <a:pt x="0" y="0"/>
                </a:moveTo>
                <a:lnTo>
                  <a:pt x="531044" y="0"/>
                </a:lnTo>
                <a:lnTo>
                  <a:pt x="531044" y="542035"/>
                </a:lnTo>
                <a:lnTo>
                  <a:pt x="0" y="542035"/>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3" name="Freeform 13"/>
          <p:cNvSpPr/>
          <p:nvPr/>
        </p:nvSpPr>
        <p:spPr>
          <a:xfrm rot="5400000">
            <a:off x="16913880" y="24341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sp>
        <p:nvSpPr>
          <p:cNvPr id="14" name="Freeform 14"/>
          <p:cNvSpPr/>
          <p:nvPr/>
        </p:nvSpPr>
        <p:spPr>
          <a:xfrm rot="5400000">
            <a:off x="16801105" y="94701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pic>
        <p:nvPicPr>
          <p:cNvPr id="15" name="Picture 15"/>
          <p:cNvPicPr>
            <a:picLocks noChangeAspect="1"/>
          </p:cNvPicPr>
          <p:nvPr/>
        </p:nvPicPr>
        <p:blipFill>
          <a:blip r:embed="rId6"/>
          <a:srcRect/>
          <a:stretch>
            <a:fillRect/>
          </a:stretch>
        </p:blipFill>
        <p:spPr>
          <a:xfrm>
            <a:off x="17386749" y="9384621"/>
            <a:ext cx="647700" cy="647700"/>
          </a:xfrm>
          <a:prstGeom prst="rect">
            <a:avLst/>
          </a:prstGeom>
        </p:spPr>
      </p:pic>
      <p:grpSp>
        <p:nvGrpSpPr>
          <p:cNvPr id="18" name="Group 17">
            <a:extLst>
              <a:ext uri="{FF2B5EF4-FFF2-40B4-BE49-F238E27FC236}">
                <a16:creationId xmlns:a16="http://schemas.microsoft.com/office/drawing/2014/main" xmlns="" id="{05526CFF-6211-5180-6C06-D2C4BF801A47}"/>
              </a:ext>
            </a:extLst>
          </p:cNvPr>
          <p:cNvGrpSpPr/>
          <p:nvPr/>
        </p:nvGrpSpPr>
        <p:grpSpPr>
          <a:xfrm>
            <a:off x="238962" y="1261975"/>
            <a:ext cx="14052744" cy="2904140"/>
            <a:chOff x="198860" y="954214"/>
            <a:chExt cx="14052744" cy="2904140"/>
          </a:xfrm>
        </p:grpSpPr>
        <p:sp>
          <p:nvSpPr>
            <p:cNvPr id="5" name="Freeform 5"/>
            <p:cNvSpPr/>
            <p:nvPr/>
          </p:nvSpPr>
          <p:spPr>
            <a:xfrm>
              <a:off x="198860" y="954214"/>
              <a:ext cx="11033480" cy="2904140"/>
            </a:xfrm>
            <a:custGeom>
              <a:avLst/>
              <a:gdLst/>
              <a:ahLst/>
              <a:cxnLst/>
              <a:rect l="l" t="t" r="r" b="b"/>
              <a:pathLst>
                <a:path w="10834619" h="4136367">
                  <a:moveTo>
                    <a:pt x="0" y="0"/>
                  </a:moveTo>
                  <a:lnTo>
                    <a:pt x="10834619" y="0"/>
                  </a:lnTo>
                  <a:lnTo>
                    <a:pt x="10834619" y="4136367"/>
                  </a:lnTo>
                  <a:lnTo>
                    <a:pt x="0" y="4136367"/>
                  </a:lnTo>
                  <a:lnTo>
                    <a:pt x="0" y="0"/>
                  </a:lnTo>
                  <a:close/>
                </a:path>
              </a:pathLst>
            </a:custGeom>
            <a:blipFill>
              <a:blip r:embed="rId4">
                <a:extLst>
                  <a:ext uri="{96DAC541-7B7A-43D3-8B79-37D633B846F1}">
                    <asvg:svgBlip xmlns:asvg="http://schemas.microsoft.com/office/drawing/2016/SVG/main" xmlns="" r:embed="rId5"/>
                  </a:ext>
                </a:extLst>
              </a:blip>
              <a:stretch>
                <a:fillRect t="-17318" r="-8249" b="-166226"/>
              </a:stretch>
            </a:blipFill>
            <a:ln w="28575">
              <a:solidFill>
                <a:schemeClr val="tx2">
                  <a:lumMod val="50000"/>
                </a:schemeClr>
              </a:solidFill>
            </a:ln>
            <a:effectLst>
              <a:outerShdw blurRad="63500" sx="102000" sy="102000" algn="ctr" rotWithShape="0">
                <a:prstClr val="black">
                  <a:alpha val="40000"/>
                </a:prstClr>
              </a:outerShdw>
            </a:effectLst>
          </p:spPr>
          <p:txBody>
            <a:bodyPr/>
            <a:lstStyle/>
            <a:p>
              <a:endParaRPr lang="en-IN" dirty="0"/>
            </a:p>
          </p:txBody>
        </p:sp>
        <p:sp>
          <p:nvSpPr>
            <p:cNvPr id="16" name="TextBox 16"/>
            <p:cNvSpPr txBox="1"/>
            <p:nvPr/>
          </p:nvSpPr>
          <p:spPr>
            <a:xfrm>
              <a:off x="367393" y="1299815"/>
              <a:ext cx="13884211" cy="2215991"/>
            </a:xfrm>
            <a:prstGeom prst="rect">
              <a:avLst/>
            </a:prstGeom>
          </p:spPr>
          <p:txBody>
            <a:bodyPr wrap="square" lIns="0" tIns="0" rIns="0" bIns="0" rtlCol="0" anchor="t">
              <a:spAutoFit/>
            </a:bodyPr>
            <a:lstStyle/>
            <a:p>
              <a:pPr algn="l"/>
              <a:r>
                <a:rPr lang="en-IN" sz="7200" dirty="0">
                  <a:solidFill>
                    <a:schemeClr val="bg1"/>
                  </a:solidFill>
                  <a:effectLst>
                    <a:outerShdw blurRad="38100" dist="38100" dir="2700000" algn="tl">
                      <a:srgbClr val="000000">
                        <a:alpha val="43137"/>
                      </a:srgbClr>
                    </a:outerShdw>
                  </a:effectLst>
                </a:rPr>
                <a:t>Restaurant Recommendation</a:t>
              </a:r>
            </a:p>
            <a:p>
              <a:pPr algn="l"/>
              <a:r>
                <a:rPr lang="en-IN" sz="7200" dirty="0">
                  <a:solidFill>
                    <a:schemeClr val="bg1"/>
                  </a:solidFill>
                  <a:effectLst>
                    <a:outerShdw blurRad="38100" dist="38100" dir="2700000" algn="tl">
                      <a:srgbClr val="000000">
                        <a:alpha val="43137"/>
                      </a:srgbClr>
                    </a:outerShdw>
                  </a:effectLst>
                </a:rPr>
                <a:t> system </a:t>
              </a:r>
              <a:endParaRPr lang="en-US" sz="8800" dirty="0">
                <a:solidFill>
                  <a:schemeClr val="bg1"/>
                </a:solidFill>
                <a:effectLst>
                  <a:outerShdw blurRad="38100" dist="38100" dir="2700000" algn="tl">
                    <a:srgbClr val="000000">
                      <a:alpha val="43137"/>
                    </a:srgbClr>
                  </a:outerShdw>
                </a:effectLst>
                <a:latin typeface="Montserrat Bold"/>
                <a:ea typeface="Montserrat Bold"/>
                <a:cs typeface="Montserrat Bold"/>
                <a:sym typeface="Montserrat Bold"/>
              </a:endParaRPr>
            </a:p>
          </p:txBody>
        </p:sp>
      </p:grpSp>
      <p:pic>
        <p:nvPicPr>
          <p:cNvPr id="22" name="Picture Placeholder 4">
            <a:extLst>
              <a:ext uri="{FF2B5EF4-FFF2-40B4-BE49-F238E27FC236}">
                <a16:creationId xmlns:a16="http://schemas.microsoft.com/office/drawing/2014/main" xmlns="" id="{3443E2E4-D979-D566-3BB5-BAB467FD5DC4}"/>
              </a:ext>
            </a:extLst>
          </p:cNvPr>
          <p:cNvPicPr>
            <a:picLocks noChangeAspect="1"/>
          </p:cNvPicPr>
          <p:nvPr/>
        </p:nvPicPr>
        <p:blipFill>
          <a:blip r:embed="rId7"/>
          <a:srcRect l="20805" r="20805"/>
          <a:stretch>
            <a:fillRect/>
          </a:stretch>
        </p:blipFill>
        <p:spPr>
          <a:xfrm>
            <a:off x="11636169" y="1581315"/>
            <a:ext cx="6398280" cy="735804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38100">
            <a:solidFill>
              <a:srgbClr val="8C52F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3" name="Rectangle: Rounded Corners 22">
            <a:extLst>
              <a:ext uri="{FF2B5EF4-FFF2-40B4-BE49-F238E27FC236}">
                <a16:creationId xmlns:a16="http://schemas.microsoft.com/office/drawing/2014/main" xmlns="" id="{9AF5434F-B189-9D90-C640-2C94D88DB752}"/>
              </a:ext>
            </a:extLst>
          </p:cNvPr>
          <p:cNvSpPr/>
          <p:nvPr/>
        </p:nvSpPr>
        <p:spPr>
          <a:xfrm>
            <a:off x="984424" y="5788846"/>
            <a:ext cx="3478022" cy="19162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t>Guided By: </a:t>
            </a:r>
          </a:p>
          <a:p>
            <a:pPr algn="ctr"/>
            <a:endParaRPr lang="en-US" sz="2400" b="1" dirty="0"/>
          </a:p>
          <a:p>
            <a:pPr algn="ctr"/>
            <a:r>
              <a:rPr lang="en-US" sz="2400" b="1" dirty="0"/>
              <a:t>Ms. Trupti Joshi</a:t>
            </a:r>
          </a:p>
          <a:p>
            <a:pPr algn="ctr"/>
            <a:r>
              <a:rPr lang="en-US" sz="2400" b="1" dirty="0"/>
              <a:t>Mr. Prasad Deshmukh</a:t>
            </a:r>
          </a:p>
        </p:txBody>
      </p:sp>
      <p:grpSp>
        <p:nvGrpSpPr>
          <p:cNvPr id="29" name="Group 28">
            <a:extLst>
              <a:ext uri="{FF2B5EF4-FFF2-40B4-BE49-F238E27FC236}">
                <a16:creationId xmlns:a16="http://schemas.microsoft.com/office/drawing/2014/main" xmlns="" id="{815BD0BC-6ECE-DBA4-32C4-A53712E4D121}"/>
              </a:ext>
            </a:extLst>
          </p:cNvPr>
          <p:cNvGrpSpPr/>
          <p:nvPr/>
        </p:nvGrpSpPr>
        <p:grpSpPr>
          <a:xfrm>
            <a:off x="5131066" y="5515569"/>
            <a:ext cx="6363228" cy="2844515"/>
            <a:chOff x="2586447" y="3866407"/>
            <a:chExt cx="3422461" cy="2003331"/>
          </a:xfrm>
        </p:grpSpPr>
        <p:sp>
          <p:nvSpPr>
            <p:cNvPr id="30" name="Rectangle: Rounded Corners 29">
              <a:extLst>
                <a:ext uri="{FF2B5EF4-FFF2-40B4-BE49-F238E27FC236}">
                  <a16:creationId xmlns:a16="http://schemas.microsoft.com/office/drawing/2014/main" xmlns="" id="{0ED086A2-7FCA-65F2-858A-CD76CECED661}"/>
                </a:ext>
              </a:extLst>
            </p:cNvPr>
            <p:cNvSpPr/>
            <p:nvPr/>
          </p:nvSpPr>
          <p:spPr>
            <a:xfrm>
              <a:off x="2586447" y="3866407"/>
              <a:ext cx="3422461" cy="16983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1" name="Google Shape;124;p22">
              <a:extLst>
                <a:ext uri="{FF2B5EF4-FFF2-40B4-BE49-F238E27FC236}">
                  <a16:creationId xmlns:a16="http://schemas.microsoft.com/office/drawing/2014/main" xmlns="" id="{22994CF0-14A1-848B-5B27-B1C4737F1538}"/>
                </a:ext>
              </a:extLst>
            </p:cNvPr>
            <p:cNvSpPr txBox="1"/>
            <p:nvPr/>
          </p:nvSpPr>
          <p:spPr>
            <a:xfrm>
              <a:off x="2610129" y="4071068"/>
              <a:ext cx="3259503" cy="179867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dirty="0">
                  <a:latin typeface="Catamaran"/>
                  <a:ea typeface="Catamaran"/>
                  <a:cs typeface="Catamaran"/>
                  <a:sym typeface="Catamaran"/>
                </a:rPr>
                <a:t>Aditya P</a:t>
              </a:r>
              <a:r>
                <a:rPr lang="en-IN" sz="2400" b="1" dirty="0">
                  <a:latin typeface="Catamaran"/>
                  <a:ea typeface="Catamaran"/>
                  <a:cs typeface="Catamaran"/>
                  <a:sym typeface="Catamaran"/>
                </a:rPr>
                <a:t>a</a:t>
              </a:r>
              <a:r>
                <a:rPr lang="en" sz="2400" b="1" dirty="0">
                  <a:latin typeface="Catamaran"/>
                  <a:ea typeface="Catamaran"/>
                  <a:cs typeface="Catamaran"/>
                  <a:sym typeface="Catamaran"/>
                </a:rPr>
                <a:t>til             - 240343025002</a:t>
              </a:r>
            </a:p>
            <a:p>
              <a:pPr marL="0" lvl="0" indent="0" rtl="0">
                <a:spcBef>
                  <a:spcPts val="0"/>
                </a:spcBef>
                <a:spcAft>
                  <a:spcPts val="0"/>
                </a:spcAft>
                <a:buNone/>
              </a:pPr>
              <a:r>
                <a:rPr lang="en" sz="2400" b="1" dirty="0">
                  <a:latin typeface="Catamaran"/>
                  <a:ea typeface="Catamaran"/>
                  <a:cs typeface="Catamaran"/>
                  <a:sym typeface="Catamaran"/>
                </a:rPr>
                <a:t>Bhavnesh Sharma - 240343025009</a:t>
              </a:r>
            </a:p>
            <a:p>
              <a:pPr marL="0" lvl="0" indent="0" rtl="0">
                <a:spcBef>
                  <a:spcPts val="0"/>
                </a:spcBef>
                <a:spcAft>
                  <a:spcPts val="0"/>
                </a:spcAft>
                <a:buNone/>
              </a:pPr>
              <a:r>
                <a:rPr lang="en" sz="2400" b="1" dirty="0">
                  <a:latin typeface="Catamaran"/>
                  <a:ea typeface="Catamaran"/>
                  <a:cs typeface="Catamaran"/>
                  <a:sym typeface="Catamaran"/>
                </a:rPr>
                <a:t>Kaushik Kedari       - 240343025021</a:t>
              </a:r>
            </a:p>
            <a:p>
              <a:pPr marL="0" lvl="0" indent="0" rtl="0">
                <a:spcBef>
                  <a:spcPts val="0"/>
                </a:spcBef>
                <a:spcAft>
                  <a:spcPts val="0"/>
                </a:spcAft>
                <a:buNone/>
              </a:pPr>
              <a:r>
                <a:rPr lang="en" sz="2400" b="1" dirty="0">
                  <a:latin typeface="Catamaran"/>
                  <a:ea typeface="Catamaran"/>
                  <a:cs typeface="Catamaran"/>
                  <a:sym typeface="Catamaran"/>
                </a:rPr>
                <a:t>Shrikant Gaikwad  - 240343025046</a:t>
              </a:r>
            </a:p>
            <a:p>
              <a:pPr marL="0" lvl="0" indent="0" rtl="0">
                <a:spcBef>
                  <a:spcPts val="0"/>
                </a:spcBef>
                <a:spcAft>
                  <a:spcPts val="0"/>
                </a:spcAft>
                <a:buNone/>
              </a:pPr>
              <a:r>
                <a:rPr lang="en" sz="2400" b="1" dirty="0">
                  <a:latin typeface="Catamaran"/>
                  <a:ea typeface="Catamaran"/>
                  <a:cs typeface="Catamaran"/>
                  <a:sym typeface="Catamaran"/>
                </a:rPr>
                <a:t>Shweta Wable        - 240343025047</a:t>
              </a:r>
              <a:endParaRPr sz="2400" b="1" dirty="0">
                <a:latin typeface="Catamaran"/>
                <a:ea typeface="Catamaran"/>
                <a:cs typeface="Catamaran"/>
                <a:sym typeface="Catamaran"/>
              </a:endParaRPr>
            </a:p>
            <a:p>
              <a:pPr marL="0" lvl="0" indent="0" algn="ctr" rtl="0">
                <a:lnSpc>
                  <a:spcPct val="150000"/>
                </a:lnSpc>
                <a:spcBef>
                  <a:spcPts val="0"/>
                </a:spcBef>
                <a:spcAft>
                  <a:spcPts val="0"/>
                </a:spcAft>
                <a:buNone/>
              </a:pPr>
              <a:endParaRPr sz="2400" b="1" dirty="0">
                <a:latin typeface="Catamaran"/>
                <a:ea typeface="Catamaran"/>
                <a:cs typeface="Catamaran"/>
                <a:sym typeface="Catamaran"/>
              </a:endParaRPr>
            </a:p>
            <a:p>
              <a:pPr marL="0" lvl="0" indent="0" algn="ctr" rtl="0">
                <a:lnSpc>
                  <a:spcPct val="150000"/>
                </a:lnSpc>
                <a:spcBef>
                  <a:spcPts val="0"/>
                </a:spcBef>
                <a:spcAft>
                  <a:spcPts val="0"/>
                </a:spcAft>
                <a:buNone/>
              </a:pPr>
              <a:endParaRPr sz="2400" b="1" dirty="0">
                <a:latin typeface="Catamaran"/>
                <a:ea typeface="Catamaran"/>
                <a:cs typeface="Catamaran"/>
                <a:sym typeface="Catamaran"/>
              </a:endParaRPr>
            </a:p>
            <a:p>
              <a:pPr marL="0" lvl="0" indent="0" rtl="0">
                <a:lnSpc>
                  <a:spcPct val="150000"/>
                </a:lnSpc>
                <a:spcBef>
                  <a:spcPts val="0"/>
                </a:spcBef>
                <a:spcAft>
                  <a:spcPts val="0"/>
                </a:spcAft>
                <a:buNone/>
              </a:pPr>
              <a:endParaRPr sz="2400" b="1" dirty="0">
                <a:latin typeface="Catamaran"/>
                <a:ea typeface="Catamaran"/>
                <a:cs typeface="Catamaran"/>
                <a:sym typeface="Catamaran"/>
              </a:endParaRPr>
            </a:p>
          </p:txBody>
        </p:sp>
      </p:grpSp>
      <p:pic>
        <p:nvPicPr>
          <p:cNvPr id="32" name="Google Shape;123;p22">
            <a:extLst>
              <a:ext uri="{FF2B5EF4-FFF2-40B4-BE49-F238E27FC236}">
                <a16:creationId xmlns:a16="http://schemas.microsoft.com/office/drawing/2014/main" xmlns="" id="{40DA0833-EEC5-84B9-66F7-594B434F1660}"/>
              </a:ext>
            </a:extLst>
          </p:cNvPr>
          <p:cNvPicPr preferRelativeResize="0"/>
          <p:nvPr/>
        </p:nvPicPr>
        <p:blipFill rotWithShape="1">
          <a:blip r:embed="rId8">
            <a:alphaModFix/>
          </a:blip>
          <a:srcRect/>
          <a:stretch/>
        </p:blipFill>
        <p:spPr>
          <a:xfrm>
            <a:off x="248690" y="337929"/>
            <a:ext cx="2570710" cy="843171"/>
          </a:xfrm>
          <a:prstGeom prst="rect">
            <a:avLst/>
          </a:prstGeom>
          <a:noFill/>
          <a:ln>
            <a:noFill/>
          </a:ln>
        </p:spPr>
      </p:pic>
      <p:cxnSp>
        <p:nvCxnSpPr>
          <p:cNvPr id="34" name="Straight Connector 33">
            <a:extLst>
              <a:ext uri="{FF2B5EF4-FFF2-40B4-BE49-F238E27FC236}">
                <a16:creationId xmlns:a16="http://schemas.microsoft.com/office/drawing/2014/main" xmlns="" id="{F6B911EB-12E5-ACDD-2DCE-5D456321751B}"/>
              </a:ext>
            </a:extLst>
          </p:cNvPr>
          <p:cNvCxnSpPr/>
          <p:nvPr/>
        </p:nvCxnSpPr>
        <p:spPr>
          <a:xfrm>
            <a:off x="4724400" y="5423737"/>
            <a:ext cx="0" cy="2793579"/>
          </a:xfrm>
          <a:prstGeom prst="line">
            <a:avLst/>
          </a:prstGeom>
          <a:ln w="571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26" y="-20725"/>
            <a:ext cx="2166026" cy="10287000"/>
            <a:chOff x="0" y="0"/>
            <a:chExt cx="2958312" cy="2709333"/>
          </a:xfrm>
        </p:grpSpPr>
        <p:sp>
          <p:nvSpPr>
            <p:cNvPr id="3" name="Freeform 3"/>
            <p:cNvSpPr/>
            <p:nvPr/>
          </p:nvSpPr>
          <p:spPr>
            <a:xfrm>
              <a:off x="0" y="0"/>
              <a:ext cx="2958312" cy="2709333"/>
            </a:xfrm>
            <a:custGeom>
              <a:avLst/>
              <a:gdLst/>
              <a:ahLst/>
              <a:cxnLst/>
              <a:rect l="l" t="t" r="r" b="b"/>
              <a:pathLst>
                <a:path w="2958312" h="2709333">
                  <a:moveTo>
                    <a:pt x="0" y="0"/>
                  </a:moveTo>
                  <a:lnTo>
                    <a:pt x="2958312" y="0"/>
                  </a:lnTo>
                  <a:lnTo>
                    <a:pt x="2958312" y="2709333"/>
                  </a:lnTo>
                  <a:lnTo>
                    <a:pt x="0" y="2709333"/>
                  </a:lnTo>
                  <a:close/>
                </a:path>
              </a:pathLst>
            </a:custGeom>
            <a:solidFill>
              <a:srgbClr val="00C2CB"/>
            </a:solidFill>
          </p:spPr>
        </p:sp>
        <p:sp>
          <p:nvSpPr>
            <p:cNvPr id="4" name="TextBox 4"/>
            <p:cNvSpPr txBox="1"/>
            <p:nvPr/>
          </p:nvSpPr>
          <p:spPr>
            <a:xfrm>
              <a:off x="0" y="-66675"/>
              <a:ext cx="2958312" cy="2776008"/>
            </a:xfrm>
            <a:prstGeom prst="rect">
              <a:avLst/>
            </a:prstGeom>
          </p:spPr>
          <p:txBody>
            <a:bodyPr lIns="50800" tIns="50800" rIns="50800" bIns="50800" rtlCol="0" anchor="ctr"/>
            <a:lstStyle/>
            <a:p>
              <a:pPr algn="ctr">
                <a:lnSpc>
                  <a:spcPts val="3150"/>
                </a:lnSpc>
              </a:pPr>
              <a:endParaRPr/>
            </a:p>
          </p:txBody>
        </p:sp>
      </p:grpSp>
      <p:sp>
        <p:nvSpPr>
          <p:cNvPr id="6" name="Freeform 6"/>
          <p:cNvSpPr/>
          <p:nvPr/>
        </p:nvSpPr>
        <p:spPr>
          <a:xfrm rot="5400000">
            <a:off x="2608251" y="-1900267"/>
            <a:ext cx="1589597" cy="6076565"/>
          </a:xfrm>
          <a:custGeom>
            <a:avLst/>
            <a:gdLst/>
            <a:ahLst/>
            <a:cxnLst/>
            <a:rect l="l" t="t" r="r" b="b"/>
            <a:pathLst>
              <a:path w="6462963" h="10042791">
                <a:moveTo>
                  <a:pt x="0" y="0"/>
                </a:moveTo>
                <a:lnTo>
                  <a:pt x="6462963" y="0"/>
                </a:lnTo>
                <a:lnTo>
                  <a:pt x="6462963" y="10042791"/>
                </a:lnTo>
                <a:lnTo>
                  <a:pt x="0" y="10042791"/>
                </a:lnTo>
                <a:lnTo>
                  <a:pt x="0" y="0"/>
                </a:lnTo>
                <a:close/>
              </a:path>
            </a:pathLst>
          </a:custGeom>
          <a:blipFill>
            <a:blip r:embed="rId2">
              <a:extLst>
                <a:ext uri="{96DAC541-7B7A-43D3-8B79-37D633B846F1}">
                  <asvg:svgBlip xmlns:asvg="http://schemas.microsoft.com/office/drawing/2016/SVG/main" xmlns="" r:embed="rId3"/>
                </a:ext>
              </a:extLst>
            </a:blip>
            <a:stretch>
              <a:fillRect r="-55389"/>
            </a:stretch>
          </a:blipFill>
        </p:spPr>
      </p:sp>
      <p:sp>
        <p:nvSpPr>
          <p:cNvPr id="7" name="Freeform 7"/>
          <p:cNvSpPr/>
          <p:nvPr/>
        </p:nvSpPr>
        <p:spPr>
          <a:xfrm rot="5400000">
            <a:off x="16326079" y="56726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8" name="Freeform 8"/>
          <p:cNvSpPr/>
          <p:nvPr/>
        </p:nvSpPr>
        <p:spPr>
          <a:xfrm rot="5400000">
            <a:off x="16049289" y="139627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sp>
        <p:nvSpPr>
          <p:cNvPr id="13" name="TextBox 12">
            <a:extLst>
              <a:ext uri="{FF2B5EF4-FFF2-40B4-BE49-F238E27FC236}">
                <a16:creationId xmlns:a16="http://schemas.microsoft.com/office/drawing/2014/main" xmlns="" id="{3E3B9D41-0E21-7C50-02D5-669A100FC7CC}"/>
              </a:ext>
            </a:extLst>
          </p:cNvPr>
          <p:cNvSpPr txBox="1"/>
          <p:nvPr/>
        </p:nvSpPr>
        <p:spPr>
          <a:xfrm>
            <a:off x="425408" y="480553"/>
            <a:ext cx="6509422" cy="1200329"/>
          </a:xfrm>
          <a:prstGeom prst="rect">
            <a:avLst/>
          </a:prstGeom>
          <a:noFill/>
        </p:spPr>
        <p:txBody>
          <a:bodyPr wrap="square" rtlCol="0">
            <a:spAutoFit/>
          </a:bodyPr>
          <a:lstStyle/>
          <a:p>
            <a:r>
              <a:rPr lang="en-IN" sz="7200" dirty="0">
                <a:solidFill>
                  <a:schemeClr val="bg1"/>
                </a:solidFill>
                <a:effectLst>
                  <a:outerShdw blurRad="38100" dist="38100" dir="2700000" algn="tl">
                    <a:srgbClr val="000000">
                      <a:alpha val="43137"/>
                    </a:srgbClr>
                  </a:outerShdw>
                </a:effectLst>
              </a:rPr>
              <a:t>Model Working</a:t>
            </a:r>
          </a:p>
        </p:txBody>
      </p:sp>
      <p:sp>
        <p:nvSpPr>
          <p:cNvPr id="14" name="TextBox 13">
            <a:extLst>
              <a:ext uri="{FF2B5EF4-FFF2-40B4-BE49-F238E27FC236}">
                <a16:creationId xmlns:a16="http://schemas.microsoft.com/office/drawing/2014/main" xmlns="" id="{61446053-2E8D-C666-088F-30DED57434F5}"/>
              </a:ext>
            </a:extLst>
          </p:cNvPr>
          <p:cNvSpPr txBox="1"/>
          <p:nvPr/>
        </p:nvSpPr>
        <p:spPr>
          <a:xfrm>
            <a:off x="2362200" y="2306675"/>
            <a:ext cx="15063909" cy="7417415"/>
          </a:xfrm>
          <a:prstGeom prst="rect">
            <a:avLst/>
          </a:prstGeom>
          <a:noFill/>
          <a:ln>
            <a:solidFill>
              <a:srgbClr val="8C52FF"/>
            </a:solidFill>
          </a:ln>
        </p:spPr>
        <p:txBody>
          <a:bodyPr wrap="square" rtlCol="0">
            <a:spAutoFit/>
          </a:bodyPr>
          <a:lstStyle/>
          <a:p>
            <a:pPr marL="285750" indent="-285750">
              <a:buFont typeface="Wingdings" panose="05000000000000000000" pitchFamily="2" charset="2"/>
              <a:buChar char="q"/>
            </a:pPr>
            <a:r>
              <a:rPr lang="en-IN" sz="2800" dirty="0"/>
              <a:t> Creating Spark Session </a:t>
            </a:r>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r>
              <a:rPr lang="en-IN" sz="2800" dirty="0"/>
              <a:t> Importing Final review table parquet file and Final Business table Parquet file.</a:t>
            </a:r>
          </a:p>
          <a:p>
            <a:pPr marL="285750" indent="-285750">
              <a:buFont typeface="Wingdings" panose="05000000000000000000" pitchFamily="2" charset="2"/>
              <a:buChar char="q"/>
            </a:pPr>
            <a:endParaRPr lang="en-IN" sz="2800" dirty="0"/>
          </a:p>
          <a:p>
            <a:pPr marL="285750" indent="-285750">
              <a:buFont typeface="Wingdings" panose="05000000000000000000" pitchFamily="2" charset="2"/>
              <a:buChar char="q"/>
            </a:pPr>
            <a:r>
              <a:rPr lang="en-IN" sz="2800" dirty="0"/>
              <a:t> Converting Alphanumeric values to Numeric using UDF.</a:t>
            </a:r>
          </a:p>
          <a:p>
            <a:endParaRPr lang="en-IN" sz="2800" b="1" dirty="0"/>
          </a:p>
          <a:p>
            <a:pPr marL="285750" indent="-285750">
              <a:buFont typeface="Wingdings" panose="05000000000000000000" pitchFamily="2" charset="2"/>
              <a:buChar char="q"/>
            </a:pPr>
            <a:r>
              <a:rPr lang="en-IN" sz="2800" b="1" dirty="0"/>
              <a:t> </a:t>
            </a:r>
            <a:r>
              <a:rPr lang="en-IN" sz="2800" dirty="0"/>
              <a:t>Creating functions</a:t>
            </a:r>
          </a:p>
          <a:p>
            <a:pPr lvl="1"/>
            <a:r>
              <a:rPr lang="en-IN" sz="2800" b="1" dirty="0">
                <a:solidFill>
                  <a:srgbClr val="8C52FF"/>
                </a:solidFill>
              </a:rPr>
              <a:t> </a:t>
            </a:r>
          </a:p>
          <a:p>
            <a:pPr marL="800100" lvl="1" indent="-342900">
              <a:buAutoNum type="arabicPeriod"/>
            </a:pPr>
            <a:r>
              <a:rPr lang="en-IN" sz="2800" b="1" dirty="0"/>
              <a:t>Getting </a:t>
            </a:r>
            <a:r>
              <a:rPr lang="en-IN" sz="2800" b="1" dirty="0" err="1"/>
              <a:t>top_n_recommendations</a:t>
            </a:r>
            <a:endParaRPr lang="en-IN" sz="2800" b="1" dirty="0"/>
          </a:p>
          <a:p>
            <a:pPr marL="800100" lvl="1" indent="-342900">
              <a:buAutoNum type="arabicPeriod"/>
            </a:pPr>
            <a:endParaRPr lang="en-IN" sz="2800" b="1" dirty="0"/>
          </a:p>
          <a:p>
            <a:pPr marL="800100" lvl="1" indent="-342900">
              <a:buAutoNum type="arabicPeriod"/>
            </a:pPr>
            <a:r>
              <a:rPr lang="en-IN" sz="2800" b="1" dirty="0"/>
              <a:t>Top Recommendations &amp; Filtering.</a:t>
            </a:r>
          </a:p>
          <a:p>
            <a:pPr marL="800100" lvl="1" indent="-342900">
              <a:buAutoNum type="arabicPeriod"/>
            </a:pPr>
            <a:endParaRPr lang="en-IN" sz="2800" b="1" dirty="0"/>
          </a:p>
          <a:p>
            <a:pPr marL="800100" lvl="1" indent="-342900">
              <a:buAutoNum type="arabicPeriod"/>
            </a:pPr>
            <a:r>
              <a:rPr lang="en-IN" sz="2800" b="1" dirty="0"/>
              <a:t>Join, Sort, &amp; Display</a:t>
            </a:r>
            <a:r>
              <a:rPr lang="en-IN" sz="2800" dirty="0"/>
              <a:t>.</a:t>
            </a:r>
          </a:p>
          <a:p>
            <a:pPr marL="800100" lvl="1" indent="-342900">
              <a:buAutoNum type="arabicPeriod"/>
            </a:pPr>
            <a:endParaRPr lang="en-IN" sz="2800" b="1" dirty="0"/>
          </a:p>
          <a:p>
            <a:pPr marL="800100" lvl="1" indent="-342900">
              <a:buAutoNum type="arabicPeriod"/>
            </a:pPr>
            <a:r>
              <a:rPr lang="en-US" sz="2800" b="1" dirty="0"/>
              <a:t>Add New User</a:t>
            </a:r>
            <a:r>
              <a:rPr lang="en-US" sz="2800" dirty="0"/>
              <a:t>: Creates and appends a new user's data to the </a:t>
            </a:r>
            <a:r>
              <a:rPr lang="en-US" sz="2800" dirty="0" err="1"/>
              <a:t>ReviewDf_name</a:t>
            </a:r>
            <a:r>
              <a:rPr lang="en-US" sz="2800" dirty="0"/>
              <a:t> Parquet file with a confirmation message</a:t>
            </a:r>
            <a:endParaRPr lang="en-IN" sz="2800" dirty="0"/>
          </a:p>
          <a:p>
            <a:endParaRPr lang="en-IN" sz="2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426" y="-20725"/>
            <a:ext cx="2166026" cy="10287000"/>
            <a:chOff x="0" y="0"/>
            <a:chExt cx="2958312" cy="2709333"/>
          </a:xfrm>
        </p:grpSpPr>
        <p:sp>
          <p:nvSpPr>
            <p:cNvPr id="3" name="Freeform 3"/>
            <p:cNvSpPr/>
            <p:nvPr/>
          </p:nvSpPr>
          <p:spPr>
            <a:xfrm>
              <a:off x="0" y="0"/>
              <a:ext cx="2958312" cy="2709333"/>
            </a:xfrm>
            <a:custGeom>
              <a:avLst/>
              <a:gdLst/>
              <a:ahLst/>
              <a:cxnLst/>
              <a:rect l="l" t="t" r="r" b="b"/>
              <a:pathLst>
                <a:path w="2958312" h="2709333">
                  <a:moveTo>
                    <a:pt x="0" y="0"/>
                  </a:moveTo>
                  <a:lnTo>
                    <a:pt x="2958312" y="0"/>
                  </a:lnTo>
                  <a:lnTo>
                    <a:pt x="2958312" y="2709333"/>
                  </a:lnTo>
                  <a:lnTo>
                    <a:pt x="0" y="2709333"/>
                  </a:lnTo>
                  <a:close/>
                </a:path>
              </a:pathLst>
            </a:custGeom>
            <a:solidFill>
              <a:srgbClr val="00C2CB"/>
            </a:solidFill>
          </p:spPr>
        </p:sp>
        <p:sp>
          <p:nvSpPr>
            <p:cNvPr id="4" name="TextBox 4"/>
            <p:cNvSpPr txBox="1"/>
            <p:nvPr/>
          </p:nvSpPr>
          <p:spPr>
            <a:xfrm>
              <a:off x="0" y="-66675"/>
              <a:ext cx="2958312" cy="2776008"/>
            </a:xfrm>
            <a:prstGeom prst="rect">
              <a:avLst/>
            </a:prstGeom>
          </p:spPr>
          <p:txBody>
            <a:bodyPr lIns="50800" tIns="50800" rIns="50800" bIns="50800" rtlCol="0" anchor="ctr"/>
            <a:lstStyle/>
            <a:p>
              <a:pPr algn="ctr">
                <a:lnSpc>
                  <a:spcPts val="3150"/>
                </a:lnSpc>
              </a:pPr>
              <a:endParaRPr/>
            </a:p>
          </p:txBody>
        </p:sp>
      </p:grpSp>
      <p:sp>
        <p:nvSpPr>
          <p:cNvPr id="6" name="Freeform 6"/>
          <p:cNvSpPr/>
          <p:nvPr/>
        </p:nvSpPr>
        <p:spPr>
          <a:xfrm rot="5400000">
            <a:off x="2608251" y="-1900267"/>
            <a:ext cx="1589597" cy="6076565"/>
          </a:xfrm>
          <a:custGeom>
            <a:avLst/>
            <a:gdLst/>
            <a:ahLst/>
            <a:cxnLst/>
            <a:rect l="l" t="t" r="r" b="b"/>
            <a:pathLst>
              <a:path w="6462963" h="10042791">
                <a:moveTo>
                  <a:pt x="0" y="0"/>
                </a:moveTo>
                <a:lnTo>
                  <a:pt x="6462963" y="0"/>
                </a:lnTo>
                <a:lnTo>
                  <a:pt x="6462963" y="10042791"/>
                </a:lnTo>
                <a:lnTo>
                  <a:pt x="0" y="10042791"/>
                </a:lnTo>
                <a:lnTo>
                  <a:pt x="0" y="0"/>
                </a:lnTo>
                <a:close/>
              </a:path>
            </a:pathLst>
          </a:custGeom>
          <a:blipFill>
            <a:blip r:embed="rId2">
              <a:extLst>
                <a:ext uri="{96DAC541-7B7A-43D3-8B79-37D633B846F1}">
                  <asvg:svgBlip xmlns:asvg="http://schemas.microsoft.com/office/drawing/2016/SVG/main" xmlns="" r:embed="rId3"/>
                </a:ext>
              </a:extLst>
            </a:blip>
            <a:stretch>
              <a:fillRect r="-55389"/>
            </a:stretch>
          </a:blipFill>
        </p:spPr>
      </p:sp>
      <p:sp>
        <p:nvSpPr>
          <p:cNvPr id="7" name="Freeform 7"/>
          <p:cNvSpPr/>
          <p:nvPr/>
        </p:nvSpPr>
        <p:spPr>
          <a:xfrm rot="5400000">
            <a:off x="16326079" y="56726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8" name="Freeform 8"/>
          <p:cNvSpPr/>
          <p:nvPr/>
        </p:nvSpPr>
        <p:spPr>
          <a:xfrm rot="5400000">
            <a:off x="16049289" y="139627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sp>
        <p:nvSpPr>
          <p:cNvPr id="13" name="TextBox 12">
            <a:extLst>
              <a:ext uri="{FF2B5EF4-FFF2-40B4-BE49-F238E27FC236}">
                <a16:creationId xmlns:a16="http://schemas.microsoft.com/office/drawing/2014/main" xmlns="" id="{3E3B9D41-0E21-7C50-02D5-669A100FC7CC}"/>
              </a:ext>
            </a:extLst>
          </p:cNvPr>
          <p:cNvSpPr txBox="1"/>
          <p:nvPr/>
        </p:nvSpPr>
        <p:spPr>
          <a:xfrm>
            <a:off x="425408" y="480553"/>
            <a:ext cx="6509422" cy="1200329"/>
          </a:xfrm>
          <a:prstGeom prst="rect">
            <a:avLst/>
          </a:prstGeom>
          <a:noFill/>
        </p:spPr>
        <p:txBody>
          <a:bodyPr wrap="square" rtlCol="0">
            <a:spAutoFit/>
          </a:bodyPr>
          <a:lstStyle/>
          <a:p>
            <a:r>
              <a:rPr lang="en-IN" sz="7200" dirty="0">
                <a:solidFill>
                  <a:schemeClr val="bg1"/>
                </a:solidFill>
                <a:effectLst>
                  <a:outerShdw blurRad="38100" dist="38100" dir="2700000" algn="tl">
                    <a:srgbClr val="000000">
                      <a:alpha val="43137"/>
                    </a:srgbClr>
                  </a:outerShdw>
                </a:effectLst>
              </a:rPr>
              <a:t>Model Working</a:t>
            </a:r>
          </a:p>
        </p:txBody>
      </p:sp>
      <p:sp>
        <p:nvSpPr>
          <p:cNvPr id="14" name="TextBox 13">
            <a:extLst>
              <a:ext uri="{FF2B5EF4-FFF2-40B4-BE49-F238E27FC236}">
                <a16:creationId xmlns:a16="http://schemas.microsoft.com/office/drawing/2014/main" xmlns="" id="{61446053-2E8D-C666-088F-30DED57434F5}"/>
              </a:ext>
            </a:extLst>
          </p:cNvPr>
          <p:cNvSpPr txBox="1"/>
          <p:nvPr/>
        </p:nvSpPr>
        <p:spPr>
          <a:xfrm>
            <a:off x="2355715" y="2933700"/>
            <a:ext cx="15063909" cy="5262979"/>
          </a:xfrm>
          <a:prstGeom prst="rect">
            <a:avLst/>
          </a:prstGeom>
          <a:noFill/>
          <a:ln>
            <a:solidFill>
              <a:srgbClr val="8C52FF"/>
            </a:solidFill>
          </a:ln>
        </p:spPr>
        <p:txBody>
          <a:bodyPr wrap="square" rtlCol="0">
            <a:spAutoFit/>
          </a:bodyPr>
          <a:lstStyle/>
          <a:p>
            <a:pPr marL="457200" indent="-457200">
              <a:buFont typeface="Wingdings" panose="05000000000000000000" pitchFamily="2" charset="2"/>
              <a:buChar char="q"/>
            </a:pPr>
            <a:r>
              <a:rPr lang="en-IN" sz="2800" b="1" dirty="0"/>
              <a:t> </a:t>
            </a:r>
            <a:r>
              <a:rPr lang="en-US" sz="2800" b="1" dirty="0"/>
              <a:t>Collect and Save User Rating</a:t>
            </a:r>
            <a:r>
              <a:rPr lang="en-US" sz="2800" dirty="0"/>
              <a:t>: Prompts the user to rate a selected restaurant, retrieves the restaurant name, and saves the rating to the </a:t>
            </a:r>
            <a:r>
              <a:rPr lang="en-US" sz="2800" dirty="0" err="1"/>
              <a:t>ReviewDf</a:t>
            </a:r>
            <a:r>
              <a:rPr lang="en-US" sz="2800" dirty="0"/>
              <a:t> Parquet file.</a:t>
            </a:r>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r>
              <a:rPr lang="en-US" sz="2800" b="1" dirty="0"/>
              <a:t>Update Recommendation Model: </a:t>
            </a:r>
            <a:r>
              <a:rPr lang="en-US" sz="2800" dirty="0"/>
              <a:t>Retrains the model with the new rating and confirms that the updated model has been saved.</a:t>
            </a:r>
          </a:p>
          <a:p>
            <a:pPr marL="457200" indent="-457200">
              <a:buFont typeface="Wingdings" panose="05000000000000000000" pitchFamily="2" charset="2"/>
              <a:buChar char="q"/>
            </a:pPr>
            <a:endParaRPr lang="en-US" sz="2800" dirty="0"/>
          </a:p>
          <a:p>
            <a:pPr marL="457200" indent="-457200">
              <a:buFont typeface="Wingdings" panose="05000000000000000000" pitchFamily="2" charset="2"/>
              <a:buChar char="q"/>
            </a:pPr>
            <a:r>
              <a:rPr lang="en-US" sz="2800" b="1" dirty="0"/>
              <a:t>Load, Train, and Save ALS Model</a:t>
            </a:r>
            <a:r>
              <a:rPr lang="en-US" sz="2800" dirty="0"/>
              <a:t>: Reads and maps ratings from the </a:t>
            </a:r>
            <a:r>
              <a:rPr lang="en-US" sz="2800" dirty="0" err="1"/>
              <a:t>ReviewDf</a:t>
            </a:r>
            <a:r>
              <a:rPr lang="en-US" sz="2800" dirty="0"/>
              <a:t> Parquet file, manages the model storage by deleting any existing model, trains a new ALS model, and saves it to the specified path.</a:t>
            </a:r>
          </a:p>
          <a:p>
            <a:pPr marL="457200" indent="-457200">
              <a:buFont typeface="Wingdings" panose="05000000000000000000" pitchFamily="2" charset="2"/>
              <a:buChar char="q"/>
            </a:pPr>
            <a:endParaRPr lang="en-US" sz="2800" dirty="0"/>
          </a:p>
          <a:p>
            <a:pPr marL="457200" indent="-457200">
              <a:buFont typeface="Wingdings" panose="05000000000000000000" pitchFamily="2" charset="2"/>
              <a:buChar char="q"/>
            </a:pPr>
            <a:r>
              <a:rPr lang="en-US" sz="2800" b="1" dirty="0"/>
              <a:t>Display Top 5 Rated Restaurants</a:t>
            </a:r>
            <a:r>
              <a:rPr lang="en-US" sz="2800" dirty="0"/>
              <a:t>: Sorts restaurants by rating in descending order, selects the top 5, and displays their details</a:t>
            </a:r>
          </a:p>
        </p:txBody>
      </p:sp>
    </p:spTree>
    <p:extLst>
      <p:ext uri="{BB962C8B-B14F-4D97-AF65-F5344CB8AC3E}">
        <p14:creationId xmlns:p14="http://schemas.microsoft.com/office/powerpoint/2010/main" val="411852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C2CB"/>
        </a:solidFill>
        <a:effectLst/>
      </p:bgPr>
    </p:bg>
    <p:spTree>
      <p:nvGrpSpPr>
        <p:cNvPr id="1" name=""/>
        <p:cNvGrpSpPr/>
        <p:nvPr/>
      </p:nvGrpSpPr>
      <p:grpSpPr>
        <a:xfrm>
          <a:off x="0" y="0"/>
          <a:ext cx="0" cy="0"/>
          <a:chOff x="0" y="0"/>
          <a:chExt cx="0" cy="0"/>
        </a:xfrm>
      </p:grpSpPr>
      <p:grpSp>
        <p:nvGrpSpPr>
          <p:cNvPr id="22" name="Group 2">
            <a:extLst>
              <a:ext uri="{FF2B5EF4-FFF2-40B4-BE49-F238E27FC236}">
                <a16:creationId xmlns:a16="http://schemas.microsoft.com/office/drawing/2014/main" xmlns="" id="{C9B5A686-1582-8B3E-91AF-BA2E92AABBBE}"/>
              </a:ext>
            </a:extLst>
          </p:cNvPr>
          <p:cNvGrpSpPr/>
          <p:nvPr/>
        </p:nvGrpSpPr>
        <p:grpSpPr>
          <a:xfrm>
            <a:off x="1" y="0"/>
            <a:ext cx="2438399" cy="10287000"/>
            <a:chOff x="0" y="0"/>
            <a:chExt cx="1835809" cy="2709333"/>
          </a:xfrm>
        </p:grpSpPr>
        <p:sp>
          <p:nvSpPr>
            <p:cNvPr id="23" name="Freeform 3">
              <a:extLst>
                <a:ext uri="{FF2B5EF4-FFF2-40B4-BE49-F238E27FC236}">
                  <a16:creationId xmlns:a16="http://schemas.microsoft.com/office/drawing/2014/main" xmlns="" id="{0A470E00-92C4-38D6-344F-062E07FBF4E2}"/>
                </a:ext>
              </a:extLst>
            </p:cNvPr>
            <p:cNvSpPr/>
            <p:nvPr/>
          </p:nvSpPr>
          <p:spPr>
            <a:xfrm>
              <a:off x="0" y="0"/>
              <a:ext cx="1835809" cy="2709333"/>
            </a:xfrm>
            <a:custGeom>
              <a:avLst/>
              <a:gdLst/>
              <a:ahLst/>
              <a:cxnLst/>
              <a:rect l="l" t="t" r="r" b="b"/>
              <a:pathLst>
                <a:path w="1835809" h="2709333">
                  <a:moveTo>
                    <a:pt x="0" y="0"/>
                  </a:moveTo>
                  <a:lnTo>
                    <a:pt x="1835809" y="0"/>
                  </a:lnTo>
                  <a:lnTo>
                    <a:pt x="1835809" y="2709333"/>
                  </a:lnTo>
                  <a:lnTo>
                    <a:pt x="0" y="2709333"/>
                  </a:lnTo>
                  <a:close/>
                </a:path>
              </a:pathLst>
            </a:custGeom>
            <a:solidFill>
              <a:srgbClr val="8C52FF"/>
            </a:solidFill>
          </p:spPr>
        </p:sp>
        <p:sp>
          <p:nvSpPr>
            <p:cNvPr id="24" name="TextBox 4">
              <a:extLst>
                <a:ext uri="{FF2B5EF4-FFF2-40B4-BE49-F238E27FC236}">
                  <a16:creationId xmlns:a16="http://schemas.microsoft.com/office/drawing/2014/main" xmlns="" id="{E2B04951-F534-3C8E-692C-1416A7DDDD19}"/>
                </a:ext>
              </a:extLst>
            </p:cNvPr>
            <p:cNvSpPr txBox="1"/>
            <p:nvPr/>
          </p:nvSpPr>
          <p:spPr>
            <a:xfrm>
              <a:off x="0" y="-66675"/>
              <a:ext cx="1835809" cy="2776008"/>
            </a:xfrm>
            <a:prstGeom prst="rect">
              <a:avLst/>
            </a:prstGeom>
          </p:spPr>
          <p:txBody>
            <a:bodyPr lIns="50800" tIns="50800" rIns="50800" bIns="50800" rtlCol="0" anchor="ctr"/>
            <a:lstStyle/>
            <a:p>
              <a:pPr algn="ctr">
                <a:lnSpc>
                  <a:spcPts val="3150"/>
                </a:lnSpc>
              </a:pPr>
              <a:endParaRPr/>
            </a:p>
          </p:txBody>
        </p:sp>
      </p:grpSp>
      <p:grpSp>
        <p:nvGrpSpPr>
          <p:cNvPr id="18" name="Group 17">
            <a:extLst>
              <a:ext uri="{FF2B5EF4-FFF2-40B4-BE49-F238E27FC236}">
                <a16:creationId xmlns:a16="http://schemas.microsoft.com/office/drawing/2014/main" xmlns="" id="{F9526DDC-9440-254A-F333-E6C443706149}"/>
              </a:ext>
            </a:extLst>
          </p:cNvPr>
          <p:cNvGrpSpPr/>
          <p:nvPr/>
        </p:nvGrpSpPr>
        <p:grpSpPr>
          <a:xfrm>
            <a:off x="-19455" y="495300"/>
            <a:ext cx="6076565" cy="1589597"/>
            <a:chOff x="364767" y="343217"/>
            <a:chExt cx="6076565" cy="1589597"/>
          </a:xfrm>
        </p:grpSpPr>
        <p:sp>
          <p:nvSpPr>
            <p:cNvPr id="19" name="Freeform 6">
              <a:extLst>
                <a:ext uri="{FF2B5EF4-FFF2-40B4-BE49-F238E27FC236}">
                  <a16:creationId xmlns:a16="http://schemas.microsoft.com/office/drawing/2014/main" xmlns="" id="{D6C6134F-97A5-3270-B008-82C0552E183E}"/>
                </a:ext>
              </a:extLst>
            </p:cNvPr>
            <p:cNvSpPr/>
            <p:nvPr/>
          </p:nvSpPr>
          <p:spPr>
            <a:xfrm rot="5400000">
              <a:off x="2608251" y="-1900267"/>
              <a:ext cx="1589597" cy="6076565"/>
            </a:xfrm>
            <a:custGeom>
              <a:avLst/>
              <a:gdLst/>
              <a:ahLst/>
              <a:cxnLst/>
              <a:rect l="l" t="t" r="r" b="b"/>
              <a:pathLst>
                <a:path w="6462963" h="10042791">
                  <a:moveTo>
                    <a:pt x="0" y="0"/>
                  </a:moveTo>
                  <a:lnTo>
                    <a:pt x="6462963" y="0"/>
                  </a:lnTo>
                  <a:lnTo>
                    <a:pt x="6462963" y="10042791"/>
                  </a:lnTo>
                  <a:lnTo>
                    <a:pt x="0" y="10042791"/>
                  </a:lnTo>
                  <a:lnTo>
                    <a:pt x="0" y="0"/>
                  </a:lnTo>
                  <a:close/>
                </a:path>
              </a:pathLst>
            </a:custGeom>
            <a:blipFill>
              <a:blip r:embed="rId2">
                <a:extLst>
                  <a:ext uri="{96DAC541-7B7A-43D3-8B79-37D633B846F1}">
                    <asvg:svgBlip xmlns:asvg="http://schemas.microsoft.com/office/drawing/2016/SVG/main" xmlns="" r:embed="rId3"/>
                  </a:ext>
                </a:extLst>
              </a:blip>
              <a:stretch>
                <a:fillRect r="-55389"/>
              </a:stretch>
            </a:blipFill>
          </p:spPr>
          <p:txBody>
            <a:bodyPr/>
            <a:lstStyle/>
            <a:p>
              <a:endParaRPr lang="en-IN" dirty="0"/>
            </a:p>
          </p:txBody>
        </p:sp>
        <p:sp>
          <p:nvSpPr>
            <p:cNvPr id="20" name="TextBox 19">
              <a:extLst>
                <a:ext uri="{FF2B5EF4-FFF2-40B4-BE49-F238E27FC236}">
                  <a16:creationId xmlns:a16="http://schemas.microsoft.com/office/drawing/2014/main" xmlns="" id="{53366ABF-8BFB-C0B4-B6A8-33F1F4E7CC31}"/>
                </a:ext>
              </a:extLst>
            </p:cNvPr>
            <p:cNvSpPr txBox="1"/>
            <p:nvPr/>
          </p:nvSpPr>
          <p:spPr>
            <a:xfrm>
              <a:off x="609600" y="537850"/>
              <a:ext cx="5410200" cy="1200329"/>
            </a:xfrm>
            <a:prstGeom prst="rect">
              <a:avLst/>
            </a:prstGeom>
            <a:noFill/>
          </p:spPr>
          <p:txBody>
            <a:bodyPr wrap="square" rtlCol="0">
              <a:spAutoFit/>
            </a:bodyPr>
            <a:lstStyle/>
            <a:p>
              <a:pPr algn="ctr"/>
              <a:r>
                <a:rPr lang="en-IN" sz="7200" b="1" dirty="0">
                  <a:solidFill>
                    <a:schemeClr val="bg1"/>
                  </a:solidFill>
                  <a:effectLst>
                    <a:outerShdw blurRad="38100" dist="38100" dir="2700000" algn="tl">
                      <a:srgbClr val="000000">
                        <a:alpha val="43137"/>
                      </a:srgbClr>
                    </a:outerShdw>
                  </a:effectLst>
                </a:rPr>
                <a:t>OUTPUT</a:t>
              </a:r>
            </a:p>
          </p:txBody>
        </p:sp>
      </p:grpSp>
      <p:pic>
        <p:nvPicPr>
          <p:cNvPr id="21" name="Picture 20">
            <a:extLst>
              <a:ext uri="{FF2B5EF4-FFF2-40B4-BE49-F238E27FC236}">
                <a16:creationId xmlns:a16="http://schemas.microsoft.com/office/drawing/2014/main" xmlns="" id="{9C2DED69-07E4-3648-7574-CD7F91E08866}"/>
              </a:ext>
            </a:extLst>
          </p:cNvPr>
          <p:cNvPicPr>
            <a:picLocks noChangeAspect="1"/>
          </p:cNvPicPr>
          <p:nvPr/>
        </p:nvPicPr>
        <p:blipFill rotWithShape="1">
          <a:blip r:embed="rId4"/>
          <a:srcRect l="17597" t="9345" r="28875"/>
          <a:stretch/>
        </p:blipFill>
        <p:spPr>
          <a:xfrm>
            <a:off x="6512709" y="876300"/>
            <a:ext cx="11238852" cy="879218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39250"/>
            <a:ext cx="18832747" cy="1119499"/>
            <a:chOff x="0" y="0"/>
            <a:chExt cx="4960065" cy="294847"/>
          </a:xfrm>
        </p:grpSpPr>
        <p:sp>
          <p:nvSpPr>
            <p:cNvPr id="3" name="Freeform 3"/>
            <p:cNvSpPr/>
            <p:nvPr/>
          </p:nvSpPr>
          <p:spPr>
            <a:xfrm>
              <a:off x="0" y="0"/>
              <a:ext cx="4960065" cy="294847"/>
            </a:xfrm>
            <a:custGeom>
              <a:avLst/>
              <a:gdLst/>
              <a:ahLst/>
              <a:cxnLst/>
              <a:rect l="l" t="t" r="r" b="b"/>
              <a:pathLst>
                <a:path w="4960065" h="294847">
                  <a:moveTo>
                    <a:pt x="0" y="0"/>
                  </a:moveTo>
                  <a:lnTo>
                    <a:pt x="4960065" y="0"/>
                  </a:lnTo>
                  <a:lnTo>
                    <a:pt x="4960065" y="294847"/>
                  </a:lnTo>
                  <a:lnTo>
                    <a:pt x="0" y="294847"/>
                  </a:lnTo>
                  <a:close/>
                </a:path>
              </a:pathLst>
            </a:custGeom>
            <a:solidFill>
              <a:srgbClr val="00C2CB"/>
            </a:solidFill>
          </p:spPr>
        </p:sp>
        <p:sp>
          <p:nvSpPr>
            <p:cNvPr id="4" name="TextBox 4"/>
            <p:cNvSpPr txBox="1"/>
            <p:nvPr/>
          </p:nvSpPr>
          <p:spPr>
            <a:xfrm>
              <a:off x="0" y="-66675"/>
              <a:ext cx="4960065" cy="361522"/>
            </a:xfrm>
            <a:prstGeom prst="rect">
              <a:avLst/>
            </a:prstGeom>
          </p:spPr>
          <p:txBody>
            <a:bodyPr lIns="50800" tIns="50800" rIns="50800" bIns="50800" rtlCol="0" anchor="ctr"/>
            <a:lstStyle/>
            <a:p>
              <a:pPr algn="ctr">
                <a:lnSpc>
                  <a:spcPts val="3150"/>
                </a:lnSpc>
              </a:pPr>
              <a:endParaRPr/>
            </a:p>
          </p:txBody>
        </p:sp>
      </p:grpSp>
      <p:pic>
        <p:nvPicPr>
          <p:cNvPr id="28" name="Picture 27">
            <a:extLst>
              <a:ext uri="{FF2B5EF4-FFF2-40B4-BE49-F238E27FC236}">
                <a16:creationId xmlns:a16="http://schemas.microsoft.com/office/drawing/2014/main" xmlns="" id="{1FF1D1BD-4EC7-377B-45AD-66A38C7F71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916" r="12572"/>
          <a:stretch/>
        </p:blipFill>
        <p:spPr>
          <a:xfrm>
            <a:off x="133390" y="3087760"/>
            <a:ext cx="8583745" cy="6946099"/>
          </a:xfrm>
          <a:prstGeom prst="rect">
            <a:avLst/>
          </a:prstGeom>
        </p:spPr>
      </p:pic>
      <p:grpSp>
        <p:nvGrpSpPr>
          <p:cNvPr id="5" name="Group 5"/>
          <p:cNvGrpSpPr/>
          <p:nvPr/>
        </p:nvGrpSpPr>
        <p:grpSpPr>
          <a:xfrm>
            <a:off x="-277548" y="811493"/>
            <a:ext cx="1030463" cy="1159734"/>
            <a:chOff x="0" y="0"/>
            <a:chExt cx="271398" cy="305444"/>
          </a:xfrm>
        </p:grpSpPr>
        <p:sp>
          <p:nvSpPr>
            <p:cNvPr id="6" name="Freeform 6"/>
            <p:cNvSpPr/>
            <p:nvPr/>
          </p:nvSpPr>
          <p:spPr>
            <a:xfrm>
              <a:off x="0" y="0"/>
              <a:ext cx="271398" cy="305444"/>
            </a:xfrm>
            <a:custGeom>
              <a:avLst/>
              <a:gdLst/>
              <a:ahLst/>
              <a:cxnLst/>
              <a:rect l="l" t="t" r="r" b="b"/>
              <a:pathLst>
                <a:path w="271398" h="305444">
                  <a:moveTo>
                    <a:pt x="0" y="0"/>
                  </a:moveTo>
                  <a:lnTo>
                    <a:pt x="271398" y="0"/>
                  </a:lnTo>
                  <a:lnTo>
                    <a:pt x="271398" y="305444"/>
                  </a:lnTo>
                  <a:lnTo>
                    <a:pt x="0" y="305444"/>
                  </a:lnTo>
                  <a:close/>
                </a:path>
              </a:pathLst>
            </a:custGeom>
            <a:solidFill>
              <a:srgbClr val="8C52FF"/>
            </a:solidFill>
          </p:spPr>
        </p:sp>
        <p:sp>
          <p:nvSpPr>
            <p:cNvPr id="7" name="TextBox 7"/>
            <p:cNvSpPr txBox="1"/>
            <p:nvPr/>
          </p:nvSpPr>
          <p:spPr>
            <a:xfrm>
              <a:off x="0" y="-66675"/>
              <a:ext cx="271398" cy="372119"/>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9196247" y="2004416"/>
            <a:ext cx="440251" cy="439938"/>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3">
              <a:extLst>
                <a:ext uri="{96DAC541-7B7A-43D3-8B79-37D633B846F1}">
                  <asvg:svgBlip xmlns:asvg="http://schemas.microsoft.com/office/drawing/2016/SVG/main" xmlns="" r:embed="rId4"/>
                </a:ext>
              </a:extLst>
            </a:blip>
            <a:stretch>
              <a:fillRect l="-95649" t="-12945" r="-16140" b="-98995"/>
            </a:stretch>
          </a:blipFill>
        </p:spPr>
      </p:sp>
      <p:sp>
        <p:nvSpPr>
          <p:cNvPr id="10" name="Freeform 10"/>
          <p:cNvSpPr/>
          <p:nvPr/>
        </p:nvSpPr>
        <p:spPr>
          <a:xfrm>
            <a:off x="9196246" y="5596989"/>
            <a:ext cx="440251" cy="439938"/>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3">
              <a:extLst>
                <a:ext uri="{96DAC541-7B7A-43D3-8B79-37D633B846F1}">
                  <asvg:svgBlip xmlns:asvg="http://schemas.microsoft.com/office/drawing/2016/SVG/main" xmlns="" r:embed="rId4"/>
                </a:ext>
              </a:extLst>
            </a:blip>
            <a:stretch>
              <a:fillRect l="-95649" t="-12945" r="-16140" b="-98995"/>
            </a:stretch>
          </a:blipFill>
        </p:spPr>
      </p:sp>
      <p:grpSp>
        <p:nvGrpSpPr>
          <p:cNvPr id="12" name="Group 12"/>
          <p:cNvGrpSpPr/>
          <p:nvPr/>
        </p:nvGrpSpPr>
        <p:grpSpPr>
          <a:xfrm>
            <a:off x="16043793" y="578530"/>
            <a:ext cx="1382315" cy="1354284"/>
            <a:chOff x="0" y="0"/>
            <a:chExt cx="1843087" cy="1805712"/>
          </a:xfrm>
        </p:grpSpPr>
        <p:sp>
          <p:nvSpPr>
            <p:cNvPr id="13" name="Freeform 13"/>
            <p:cNvSpPr/>
            <p:nvPr/>
          </p:nvSpPr>
          <p:spPr>
            <a:xfrm rot="5400000">
              <a:off x="376381" y="-15024"/>
              <a:ext cx="1451682" cy="1481730"/>
            </a:xfrm>
            <a:custGeom>
              <a:avLst/>
              <a:gdLst/>
              <a:ahLst/>
              <a:cxnLst/>
              <a:rect l="l" t="t" r="r" b="b"/>
              <a:pathLst>
                <a:path w="1451682" h="1481730">
                  <a:moveTo>
                    <a:pt x="0" y="0"/>
                  </a:moveTo>
                  <a:lnTo>
                    <a:pt x="1451682" y="0"/>
                  </a:lnTo>
                  <a:lnTo>
                    <a:pt x="1451682" y="1481730"/>
                  </a:lnTo>
                  <a:lnTo>
                    <a:pt x="0" y="1481730"/>
                  </a:lnTo>
                  <a:lnTo>
                    <a:pt x="0" y="0"/>
                  </a:lnTo>
                  <a:close/>
                </a:path>
              </a:pathLst>
            </a:custGeom>
            <a:blipFill>
              <a:blip r:embed="rId3">
                <a:alphaModFix amt="72000"/>
                <a:extLst>
                  <a:ext uri="{96DAC541-7B7A-43D3-8B79-37D633B846F1}">
                    <asvg:svgBlip xmlns:asvg="http://schemas.microsoft.com/office/drawing/2016/SVG/main" xmlns="" r:embed="rId4"/>
                  </a:ext>
                </a:extLst>
              </a:blip>
              <a:stretch>
                <a:fillRect r="-121425" b="-116934"/>
              </a:stretch>
            </a:blipFill>
          </p:spPr>
        </p:sp>
        <p:sp>
          <p:nvSpPr>
            <p:cNvPr id="14" name="Freeform 14"/>
            <p:cNvSpPr/>
            <p:nvPr/>
          </p:nvSpPr>
          <p:spPr>
            <a:xfrm rot="5400000">
              <a:off x="7328" y="1090325"/>
              <a:ext cx="708059" cy="722714"/>
            </a:xfrm>
            <a:custGeom>
              <a:avLst/>
              <a:gdLst/>
              <a:ahLst/>
              <a:cxnLst/>
              <a:rect l="l" t="t" r="r" b="b"/>
              <a:pathLst>
                <a:path w="708059" h="722714">
                  <a:moveTo>
                    <a:pt x="0" y="0"/>
                  </a:moveTo>
                  <a:lnTo>
                    <a:pt x="708059" y="0"/>
                  </a:lnTo>
                  <a:lnTo>
                    <a:pt x="708059" y="722715"/>
                  </a:lnTo>
                  <a:lnTo>
                    <a:pt x="0" y="722715"/>
                  </a:lnTo>
                  <a:lnTo>
                    <a:pt x="0" y="0"/>
                  </a:lnTo>
                  <a:close/>
                </a:path>
              </a:pathLst>
            </a:custGeom>
            <a:blipFill>
              <a:blip r:embed="rId5">
                <a:alphaModFix amt="72000"/>
                <a:extLst>
                  <a:ext uri="{96DAC541-7B7A-43D3-8B79-37D633B846F1}">
                    <asvg:svgBlip xmlns:asvg="http://schemas.microsoft.com/office/drawing/2016/SVG/main" xmlns="" r:embed="rId6"/>
                  </a:ext>
                </a:extLst>
              </a:blip>
              <a:stretch>
                <a:fillRect r="-121425" b="-116934"/>
              </a:stretch>
            </a:blipFill>
          </p:spPr>
        </p:sp>
      </p:grpSp>
      <p:pic>
        <p:nvPicPr>
          <p:cNvPr id="15" name="Picture 15"/>
          <p:cNvPicPr>
            <a:picLocks noChangeAspect="1"/>
          </p:cNvPicPr>
          <p:nvPr/>
        </p:nvPicPr>
        <p:blipFill>
          <a:blip r:embed="rId7"/>
          <a:srcRect l="47735"/>
          <a:stretch>
            <a:fillRect/>
          </a:stretch>
        </p:blipFill>
        <p:spPr>
          <a:xfrm rot="-5400000">
            <a:off x="952216" y="2268937"/>
            <a:ext cx="6946099" cy="8583746"/>
          </a:xfrm>
          <a:prstGeom prst="rect">
            <a:avLst/>
          </a:prstGeom>
        </p:spPr>
      </p:pic>
      <p:sp>
        <p:nvSpPr>
          <p:cNvPr id="16" name="Freeform 16"/>
          <p:cNvSpPr/>
          <p:nvPr/>
        </p:nvSpPr>
        <p:spPr>
          <a:xfrm rot="5400000">
            <a:off x="836058" y="8820787"/>
            <a:ext cx="819954" cy="836926"/>
          </a:xfrm>
          <a:custGeom>
            <a:avLst/>
            <a:gdLst/>
            <a:ahLst/>
            <a:cxnLst/>
            <a:rect l="l" t="t" r="r" b="b"/>
            <a:pathLst>
              <a:path w="819954" h="836926">
                <a:moveTo>
                  <a:pt x="0" y="0"/>
                </a:moveTo>
                <a:lnTo>
                  <a:pt x="819954" y="0"/>
                </a:lnTo>
                <a:lnTo>
                  <a:pt x="819954" y="836926"/>
                </a:lnTo>
                <a:lnTo>
                  <a:pt x="0" y="836926"/>
                </a:lnTo>
                <a:lnTo>
                  <a:pt x="0" y="0"/>
                </a:lnTo>
                <a:close/>
              </a:path>
            </a:pathLst>
          </a:custGeom>
          <a:blipFill>
            <a:blip r:embed="rId3">
              <a:alphaModFix amt="72000"/>
              <a:extLst>
                <a:ext uri="{96DAC541-7B7A-43D3-8B79-37D633B846F1}">
                  <asvg:svgBlip xmlns:asvg="http://schemas.microsoft.com/office/drawing/2016/SVG/main" xmlns="" r:embed="rId4"/>
                </a:ext>
              </a:extLst>
            </a:blip>
            <a:stretch>
              <a:fillRect r="-121425" b="-116934"/>
            </a:stretch>
          </a:blipFill>
        </p:spPr>
      </p:sp>
      <p:sp>
        <p:nvSpPr>
          <p:cNvPr id="26" name="TextBox 26"/>
          <p:cNvSpPr txBox="1"/>
          <p:nvPr/>
        </p:nvSpPr>
        <p:spPr>
          <a:xfrm>
            <a:off x="955838" y="818703"/>
            <a:ext cx="11565793" cy="1152525"/>
          </a:xfrm>
          <a:prstGeom prst="rect">
            <a:avLst/>
          </a:prstGeom>
        </p:spPr>
        <p:txBody>
          <a:bodyPr lIns="0" tIns="0" rIns="0" bIns="0" rtlCol="0" anchor="t">
            <a:spAutoFit/>
          </a:bodyPr>
          <a:lstStyle/>
          <a:p>
            <a:pPr marL="0" lvl="0" indent="0" algn="l">
              <a:lnSpc>
                <a:spcPts val="9000"/>
              </a:lnSpc>
              <a:spcBef>
                <a:spcPct val="0"/>
              </a:spcBef>
            </a:pPr>
            <a:r>
              <a:rPr lang="en-US" sz="7500" u="none" dirty="0">
                <a:solidFill>
                  <a:srgbClr val="000000"/>
                </a:solidFill>
                <a:latin typeface="Montserrat Bold"/>
                <a:ea typeface="Montserrat Bold"/>
                <a:cs typeface="Montserrat Bold"/>
                <a:sym typeface="Montserrat Bold"/>
              </a:rPr>
              <a:t>FUTURE SCOPE</a:t>
            </a:r>
          </a:p>
        </p:txBody>
      </p:sp>
      <p:grpSp>
        <p:nvGrpSpPr>
          <p:cNvPr id="30" name="Group 29">
            <a:extLst>
              <a:ext uri="{FF2B5EF4-FFF2-40B4-BE49-F238E27FC236}">
                <a16:creationId xmlns:a16="http://schemas.microsoft.com/office/drawing/2014/main" xmlns="" id="{27523B77-35FE-F3BD-0EA7-1ABE67364390}"/>
              </a:ext>
            </a:extLst>
          </p:cNvPr>
          <p:cNvGrpSpPr/>
          <p:nvPr/>
        </p:nvGrpSpPr>
        <p:grpSpPr>
          <a:xfrm>
            <a:off x="9829800" y="1994242"/>
            <a:ext cx="7924799" cy="2479692"/>
            <a:chOff x="9829800" y="1994242"/>
            <a:chExt cx="7924799" cy="2479692"/>
          </a:xfrm>
        </p:grpSpPr>
        <p:sp>
          <p:nvSpPr>
            <p:cNvPr id="18" name="TextBox 18"/>
            <p:cNvSpPr txBox="1"/>
            <p:nvPr/>
          </p:nvSpPr>
          <p:spPr>
            <a:xfrm>
              <a:off x="9829800" y="1994242"/>
              <a:ext cx="7349707" cy="487313"/>
            </a:xfrm>
            <a:prstGeom prst="rect">
              <a:avLst/>
            </a:prstGeom>
          </p:spPr>
          <p:txBody>
            <a:bodyPr wrap="square" lIns="0" tIns="0" rIns="0" bIns="0" rtlCol="0" anchor="t">
              <a:spAutoFit/>
            </a:bodyPr>
            <a:lstStyle/>
            <a:p>
              <a:pPr marL="0" lvl="0" indent="0" algn="l">
                <a:lnSpc>
                  <a:spcPts val="3840"/>
                </a:lnSpc>
                <a:spcBef>
                  <a:spcPct val="0"/>
                </a:spcBef>
              </a:pPr>
              <a:r>
                <a:rPr lang="en-US" sz="3600" u="none" dirty="0">
                  <a:solidFill>
                    <a:srgbClr val="8C52FF"/>
                  </a:solidFill>
                  <a:latin typeface="Noto Sans Bold"/>
                  <a:ea typeface="Noto Sans Bold"/>
                  <a:cs typeface="Noto Sans Bold"/>
                  <a:sym typeface="Noto Sans Bold"/>
                </a:rPr>
                <a:t>Scalable Data Architecture</a:t>
              </a:r>
            </a:p>
          </p:txBody>
        </p:sp>
        <p:sp>
          <p:nvSpPr>
            <p:cNvPr id="29" name="TextBox 28">
              <a:extLst>
                <a:ext uri="{FF2B5EF4-FFF2-40B4-BE49-F238E27FC236}">
                  <a16:creationId xmlns:a16="http://schemas.microsoft.com/office/drawing/2014/main" xmlns="" id="{EF5E344F-2862-E0A9-F82F-E48AAB9BB4E7}"/>
                </a:ext>
              </a:extLst>
            </p:cNvPr>
            <p:cNvSpPr txBox="1"/>
            <p:nvPr/>
          </p:nvSpPr>
          <p:spPr>
            <a:xfrm>
              <a:off x="10032628" y="2534942"/>
              <a:ext cx="7721971" cy="1938992"/>
            </a:xfrm>
            <a:prstGeom prst="rect">
              <a:avLst/>
            </a:prstGeom>
            <a:noFill/>
          </p:spPr>
          <p:txBody>
            <a:bodyPr wrap="square" rtlCol="0">
              <a:spAutoFit/>
            </a:bodyPr>
            <a:lstStyle/>
            <a:p>
              <a:pPr algn="just"/>
              <a:r>
                <a:rPr lang="en-US" sz="2400" dirty="0"/>
                <a:t>Enhance the system's scalability to handle larger datasets, potentially integrating more comprehensive data sources such as entire Yelp dataset, social media activity, weather patterns, and event schedules to refine recommendation accuracy</a:t>
              </a:r>
              <a:endParaRPr lang="en-IN" sz="2400" dirty="0"/>
            </a:p>
          </p:txBody>
        </p:sp>
      </p:grpSp>
      <p:grpSp>
        <p:nvGrpSpPr>
          <p:cNvPr id="31" name="Group 30">
            <a:extLst>
              <a:ext uri="{FF2B5EF4-FFF2-40B4-BE49-F238E27FC236}">
                <a16:creationId xmlns:a16="http://schemas.microsoft.com/office/drawing/2014/main" xmlns="" id="{8CC34BD9-9B27-C92E-0A17-8433C3944E01}"/>
              </a:ext>
            </a:extLst>
          </p:cNvPr>
          <p:cNvGrpSpPr/>
          <p:nvPr/>
        </p:nvGrpSpPr>
        <p:grpSpPr>
          <a:xfrm>
            <a:off x="9841149" y="5596989"/>
            <a:ext cx="7924799" cy="2479692"/>
            <a:chOff x="9829800" y="1994242"/>
            <a:chExt cx="7924799" cy="2479692"/>
          </a:xfrm>
        </p:grpSpPr>
        <p:sp>
          <p:nvSpPr>
            <p:cNvPr id="32" name="TextBox 18">
              <a:extLst>
                <a:ext uri="{FF2B5EF4-FFF2-40B4-BE49-F238E27FC236}">
                  <a16:creationId xmlns:a16="http://schemas.microsoft.com/office/drawing/2014/main" xmlns="" id="{6ECA91A4-CA4C-A69E-5F2A-573A2E82CCA5}"/>
                </a:ext>
              </a:extLst>
            </p:cNvPr>
            <p:cNvSpPr txBox="1"/>
            <p:nvPr/>
          </p:nvSpPr>
          <p:spPr>
            <a:xfrm>
              <a:off x="9829800" y="1994242"/>
              <a:ext cx="7349707" cy="487313"/>
            </a:xfrm>
            <a:prstGeom prst="rect">
              <a:avLst/>
            </a:prstGeom>
          </p:spPr>
          <p:txBody>
            <a:bodyPr wrap="square" lIns="0" tIns="0" rIns="0" bIns="0" rtlCol="0" anchor="t">
              <a:spAutoFit/>
            </a:bodyPr>
            <a:lstStyle/>
            <a:p>
              <a:pPr marL="0" lvl="0" indent="0" algn="l">
                <a:lnSpc>
                  <a:spcPts val="3840"/>
                </a:lnSpc>
                <a:spcBef>
                  <a:spcPct val="0"/>
                </a:spcBef>
              </a:pPr>
              <a:r>
                <a:rPr lang="en-US" sz="3600" u="none" dirty="0">
                  <a:solidFill>
                    <a:srgbClr val="8C52FF"/>
                  </a:solidFill>
                  <a:latin typeface="Noto Sans Bold"/>
                  <a:ea typeface="Noto Sans Bold"/>
                  <a:cs typeface="Noto Sans Bold"/>
                  <a:sym typeface="Noto Sans Bold"/>
                </a:rPr>
                <a:t>Advanced Predictive Analytics</a:t>
              </a:r>
            </a:p>
          </p:txBody>
        </p:sp>
        <p:sp>
          <p:nvSpPr>
            <p:cNvPr id="33" name="TextBox 32">
              <a:extLst>
                <a:ext uri="{FF2B5EF4-FFF2-40B4-BE49-F238E27FC236}">
                  <a16:creationId xmlns:a16="http://schemas.microsoft.com/office/drawing/2014/main" xmlns="" id="{E5121D91-1701-04C9-9201-3B7AFA1DEE9D}"/>
                </a:ext>
              </a:extLst>
            </p:cNvPr>
            <p:cNvSpPr txBox="1"/>
            <p:nvPr/>
          </p:nvSpPr>
          <p:spPr>
            <a:xfrm>
              <a:off x="10032628" y="2534942"/>
              <a:ext cx="7721971" cy="1938992"/>
            </a:xfrm>
            <a:prstGeom prst="rect">
              <a:avLst/>
            </a:prstGeom>
            <a:noFill/>
          </p:spPr>
          <p:txBody>
            <a:bodyPr wrap="square" rtlCol="0">
              <a:spAutoFit/>
            </a:bodyPr>
            <a:lstStyle/>
            <a:p>
              <a:pPr algn="just"/>
              <a:r>
                <a:rPr lang="en-US" sz="2400" dirty="0"/>
                <a:t>Use advanced predictive analytics with Big Data technologies like Apache Spark and Hadoop to forecast trends in the restaurant industry, such as emerging cuisines or popular dining times, and incorporate these insights into the recommendation system.</a:t>
              </a:r>
              <a:endParaRPr lang="en-IN" sz="24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9719" cy="10287000"/>
            <a:chOff x="0" y="0"/>
            <a:chExt cx="1947588" cy="2709333"/>
          </a:xfrm>
        </p:grpSpPr>
        <p:sp>
          <p:nvSpPr>
            <p:cNvPr id="3" name="Freeform 3"/>
            <p:cNvSpPr/>
            <p:nvPr/>
          </p:nvSpPr>
          <p:spPr>
            <a:xfrm>
              <a:off x="0" y="0"/>
              <a:ext cx="1947588" cy="2709333"/>
            </a:xfrm>
            <a:custGeom>
              <a:avLst/>
              <a:gdLst/>
              <a:ahLst/>
              <a:cxnLst/>
              <a:rect l="l" t="t" r="r" b="b"/>
              <a:pathLst>
                <a:path w="1947588" h="2709333">
                  <a:moveTo>
                    <a:pt x="0" y="0"/>
                  </a:moveTo>
                  <a:lnTo>
                    <a:pt x="1947588" y="0"/>
                  </a:lnTo>
                  <a:lnTo>
                    <a:pt x="1947588" y="2709333"/>
                  </a:lnTo>
                  <a:lnTo>
                    <a:pt x="0" y="2709333"/>
                  </a:lnTo>
                  <a:close/>
                </a:path>
              </a:pathLst>
            </a:custGeom>
            <a:solidFill>
              <a:srgbClr val="00C2CB"/>
            </a:solidFill>
          </p:spPr>
        </p:sp>
        <p:sp>
          <p:nvSpPr>
            <p:cNvPr id="4" name="TextBox 4"/>
            <p:cNvSpPr txBox="1"/>
            <p:nvPr/>
          </p:nvSpPr>
          <p:spPr>
            <a:xfrm>
              <a:off x="0" y="-66675"/>
              <a:ext cx="1947588" cy="2776008"/>
            </a:xfrm>
            <a:prstGeom prst="rect">
              <a:avLst/>
            </a:prstGeom>
          </p:spPr>
          <p:txBody>
            <a:bodyPr lIns="50800" tIns="50800" rIns="50800" bIns="50800" rtlCol="0" anchor="ctr"/>
            <a:lstStyle/>
            <a:p>
              <a:pPr algn="ctr">
                <a:lnSpc>
                  <a:spcPts val="3150"/>
                </a:lnSpc>
              </a:pPr>
              <a:endParaRPr/>
            </a:p>
          </p:txBody>
        </p:sp>
      </p:grpSp>
      <p:sp>
        <p:nvSpPr>
          <p:cNvPr id="6" name="TextBox 6"/>
          <p:cNvSpPr txBox="1"/>
          <p:nvPr/>
        </p:nvSpPr>
        <p:spPr>
          <a:xfrm>
            <a:off x="974887" y="818703"/>
            <a:ext cx="7854053" cy="1154162"/>
          </a:xfrm>
          <a:prstGeom prst="rect">
            <a:avLst/>
          </a:prstGeom>
        </p:spPr>
        <p:txBody>
          <a:bodyPr wrap="square" lIns="0" tIns="0" rIns="0" bIns="0" rtlCol="0" anchor="t">
            <a:spAutoFit/>
          </a:bodyPr>
          <a:lstStyle/>
          <a:p>
            <a:pPr algn="l">
              <a:lnSpc>
                <a:spcPts val="9000"/>
              </a:lnSpc>
            </a:pPr>
            <a:r>
              <a:rPr lang="en-US" sz="8000" b="1" dirty="0">
                <a:solidFill>
                  <a:srgbClr val="000000"/>
                </a:solidFill>
                <a:effectLst>
                  <a:outerShdw blurRad="38100" dist="38100" dir="2700000" algn="tl">
                    <a:srgbClr val="000000">
                      <a:alpha val="43137"/>
                    </a:srgbClr>
                  </a:outerShdw>
                </a:effectLst>
                <a:latin typeface="Montserrat Bold"/>
                <a:ea typeface="Montserrat Bold"/>
                <a:cs typeface="Montserrat Bold"/>
                <a:sym typeface="Montserrat Bold"/>
              </a:rPr>
              <a:t>CONCLUSION</a:t>
            </a:r>
          </a:p>
        </p:txBody>
      </p:sp>
      <p:grpSp>
        <p:nvGrpSpPr>
          <p:cNvPr id="23" name="Group 23"/>
          <p:cNvGrpSpPr/>
          <p:nvPr/>
        </p:nvGrpSpPr>
        <p:grpSpPr>
          <a:xfrm>
            <a:off x="0" y="811493"/>
            <a:ext cx="752915" cy="1159734"/>
            <a:chOff x="0" y="0"/>
            <a:chExt cx="198299" cy="305444"/>
          </a:xfrm>
        </p:grpSpPr>
        <p:sp>
          <p:nvSpPr>
            <p:cNvPr id="24" name="Freeform 24"/>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8C52FF"/>
            </a:solidFill>
          </p:spPr>
        </p:sp>
        <p:sp>
          <p:nvSpPr>
            <p:cNvPr id="25" name="TextBox 25"/>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sp>
        <p:nvSpPr>
          <p:cNvPr id="28" name="Freeform 28"/>
          <p:cNvSpPr/>
          <p:nvPr/>
        </p:nvSpPr>
        <p:spPr>
          <a:xfrm rot="5400000">
            <a:off x="15093814" y="9295898"/>
            <a:ext cx="600528" cy="612957"/>
          </a:xfrm>
          <a:custGeom>
            <a:avLst/>
            <a:gdLst/>
            <a:ahLst/>
            <a:cxnLst/>
            <a:rect l="l" t="t" r="r" b="b"/>
            <a:pathLst>
              <a:path w="600528" h="612957">
                <a:moveTo>
                  <a:pt x="0" y="0"/>
                </a:moveTo>
                <a:lnTo>
                  <a:pt x="600528" y="0"/>
                </a:lnTo>
                <a:lnTo>
                  <a:pt x="600528" y="612958"/>
                </a:lnTo>
                <a:lnTo>
                  <a:pt x="0" y="612958"/>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41" name="Freeform 41"/>
          <p:cNvSpPr/>
          <p:nvPr/>
        </p:nvSpPr>
        <p:spPr>
          <a:xfrm rot="5400000">
            <a:off x="16326079" y="56726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42" name="Freeform 42"/>
          <p:cNvSpPr/>
          <p:nvPr/>
        </p:nvSpPr>
        <p:spPr>
          <a:xfrm rot="5400000">
            <a:off x="16049289" y="139627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sp>
        <p:nvSpPr>
          <p:cNvPr id="43" name="Text Placeholder 28">
            <a:extLst>
              <a:ext uri="{FF2B5EF4-FFF2-40B4-BE49-F238E27FC236}">
                <a16:creationId xmlns:a16="http://schemas.microsoft.com/office/drawing/2014/main" xmlns="" id="{27C6DE98-DBFA-ACA1-5E93-0D6A12B61366}"/>
              </a:ext>
            </a:extLst>
          </p:cNvPr>
          <p:cNvSpPr txBox="1">
            <a:spLocks/>
          </p:cNvSpPr>
          <p:nvPr/>
        </p:nvSpPr>
        <p:spPr>
          <a:xfrm>
            <a:off x="7239000" y="2320704"/>
            <a:ext cx="10668000" cy="6981408"/>
          </a:xfrm>
          <a:prstGeom prst="rect">
            <a:avLst/>
          </a:prstGeom>
          <a:ln>
            <a:solidFill>
              <a:srgbClr val="8C52FF"/>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sz="2800" dirty="0">
                <a:latin typeface="Montserrat" panose="00000500000000000000" pitchFamily="2" charset="0"/>
              </a:rPr>
              <a:t>Our Restaurant Recommendation System successfully uses Big Data and Machine Learning to provide personalized dining suggestions. By applying the ALS algorithm, we tailored recommendations based on user preferences and location. Tableau was used to visualize trending restaurants, combining review counts with average ratings. This project not only improves user experience but also offers valuable insights for restaurant owners, showcasing the practical application of advanced data technologies in the restaurant industry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9" t="-6464" r="-230" b="-12666"/>
            </a:stretch>
          </a:blipFill>
        </p:spPr>
      </p:sp>
      <p:pic>
        <p:nvPicPr>
          <p:cNvPr id="3" name="Picture 3"/>
          <p:cNvPicPr>
            <a:picLocks noChangeAspect="1"/>
          </p:cNvPicPr>
          <p:nvPr/>
        </p:nvPicPr>
        <p:blipFill>
          <a:blip r:embed="rId3">
            <a:alphaModFix amt="14000"/>
          </a:blip>
          <a:srcRect t="13815" b="30111"/>
          <a:stretch>
            <a:fillRect/>
          </a:stretch>
        </p:blipFill>
        <p:spPr>
          <a:xfrm>
            <a:off x="0" y="0"/>
            <a:ext cx="18288000" cy="10254697"/>
          </a:xfrm>
          <a:prstGeom prst="rect">
            <a:avLst/>
          </a:prstGeom>
        </p:spPr>
      </p:pic>
      <p:sp>
        <p:nvSpPr>
          <p:cNvPr id="4" name="TextBox 4"/>
          <p:cNvSpPr txBox="1"/>
          <p:nvPr/>
        </p:nvSpPr>
        <p:spPr>
          <a:xfrm>
            <a:off x="2989268" y="3759659"/>
            <a:ext cx="12804764" cy="1384995"/>
          </a:xfrm>
          <a:prstGeom prst="rect">
            <a:avLst/>
          </a:prstGeom>
        </p:spPr>
        <p:txBody>
          <a:bodyPr lIns="0" tIns="0" rIns="0" bIns="0" rtlCol="0" anchor="t">
            <a:spAutoFit/>
          </a:bodyPr>
          <a:lstStyle/>
          <a:p>
            <a:pPr algn="ctr">
              <a:lnSpc>
                <a:spcPts val="10800"/>
              </a:lnSpc>
            </a:pPr>
            <a:r>
              <a:rPr lang="en-US" sz="9000" dirty="0">
                <a:solidFill>
                  <a:srgbClr val="FFFFFF"/>
                </a:solidFill>
                <a:latin typeface="Montserrat"/>
                <a:ea typeface="Montserrat"/>
                <a:cs typeface="Montserrat"/>
                <a:sym typeface="Montserrat"/>
              </a:rPr>
              <a:t>THANK YOU</a:t>
            </a:r>
          </a:p>
        </p:txBody>
      </p:sp>
      <p:pic>
        <p:nvPicPr>
          <p:cNvPr id="6" name="Picture 6"/>
          <p:cNvPicPr>
            <a:picLocks noChangeAspect="1"/>
          </p:cNvPicPr>
          <p:nvPr/>
        </p:nvPicPr>
        <p:blipFill>
          <a:blip r:embed="rId4"/>
          <a:srcRect/>
          <a:stretch>
            <a:fillRect/>
          </a:stretch>
        </p:blipFill>
        <p:spPr>
          <a:xfrm>
            <a:off x="6096000" y="5448300"/>
            <a:ext cx="6096000" cy="15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762000" y="3368428"/>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grpSp>
        <p:nvGrpSpPr>
          <p:cNvPr id="5" name="Group 5"/>
          <p:cNvGrpSpPr/>
          <p:nvPr/>
        </p:nvGrpSpPr>
        <p:grpSpPr>
          <a:xfrm>
            <a:off x="0" y="1"/>
            <a:ext cx="18288000" cy="2628900"/>
            <a:chOff x="0" y="0"/>
            <a:chExt cx="4816593" cy="1070865"/>
          </a:xfrm>
        </p:grpSpPr>
        <p:sp>
          <p:nvSpPr>
            <p:cNvPr id="6" name="Freeform 6"/>
            <p:cNvSpPr/>
            <p:nvPr/>
          </p:nvSpPr>
          <p:spPr>
            <a:xfrm>
              <a:off x="0" y="0"/>
              <a:ext cx="4816592" cy="1070865"/>
            </a:xfrm>
            <a:custGeom>
              <a:avLst/>
              <a:gdLst/>
              <a:ahLst/>
              <a:cxnLst/>
              <a:rect l="l" t="t" r="r" b="b"/>
              <a:pathLst>
                <a:path w="4816592" h="1070865">
                  <a:moveTo>
                    <a:pt x="0" y="0"/>
                  </a:moveTo>
                  <a:lnTo>
                    <a:pt x="4816592" y="0"/>
                  </a:lnTo>
                  <a:lnTo>
                    <a:pt x="4816592" y="1070865"/>
                  </a:lnTo>
                  <a:lnTo>
                    <a:pt x="0" y="1070865"/>
                  </a:lnTo>
                  <a:close/>
                </a:path>
              </a:pathLst>
            </a:custGeom>
            <a:solidFill>
              <a:srgbClr val="00C2CB"/>
            </a:solidFill>
          </p:spPr>
        </p:sp>
        <p:sp>
          <p:nvSpPr>
            <p:cNvPr id="7" name="TextBox 7"/>
            <p:cNvSpPr txBox="1"/>
            <p:nvPr/>
          </p:nvSpPr>
          <p:spPr>
            <a:xfrm>
              <a:off x="0" y="-66675"/>
              <a:ext cx="4816593" cy="1137540"/>
            </a:xfrm>
            <a:prstGeom prst="rect">
              <a:avLst/>
            </a:prstGeom>
          </p:spPr>
          <p:txBody>
            <a:bodyPr lIns="50800" tIns="50800" rIns="50800" bIns="50800" rtlCol="0" anchor="ctr"/>
            <a:lstStyle/>
            <a:p>
              <a:pPr algn="ctr">
                <a:lnSpc>
                  <a:spcPts val="3150"/>
                </a:lnSpc>
              </a:pPr>
              <a:endParaRPr/>
            </a:p>
          </p:txBody>
        </p:sp>
      </p:grpSp>
      <p:sp>
        <p:nvSpPr>
          <p:cNvPr id="13" name="TextBox 13"/>
          <p:cNvSpPr txBox="1"/>
          <p:nvPr/>
        </p:nvSpPr>
        <p:spPr>
          <a:xfrm>
            <a:off x="381000" y="739529"/>
            <a:ext cx="9264085" cy="1154162"/>
          </a:xfrm>
          <a:prstGeom prst="rect">
            <a:avLst/>
          </a:prstGeom>
        </p:spPr>
        <p:txBody>
          <a:bodyPr lIns="0" tIns="0" rIns="0" bIns="0" rtlCol="0" anchor="t">
            <a:spAutoFit/>
          </a:bodyPr>
          <a:lstStyle/>
          <a:p>
            <a:pPr algn="l">
              <a:lnSpc>
                <a:spcPts val="9000"/>
              </a:lnSpc>
            </a:pPr>
            <a:r>
              <a:rPr lang="en-US" sz="7500" u="sng" dirty="0">
                <a:solidFill>
                  <a:srgbClr val="FFFFFF"/>
                </a:solidFill>
                <a:effectLst>
                  <a:outerShdw blurRad="38100" dist="38100" dir="2700000" algn="tl">
                    <a:srgbClr val="000000">
                      <a:alpha val="43137"/>
                    </a:srgbClr>
                  </a:outerShdw>
                </a:effectLst>
                <a:latin typeface="Montserrat Bold"/>
                <a:ea typeface="Montserrat Bold"/>
                <a:cs typeface="Montserrat Bold"/>
                <a:sym typeface="Montserrat Bold"/>
              </a:rPr>
              <a:t>Table Of Content</a:t>
            </a:r>
          </a:p>
        </p:txBody>
      </p:sp>
      <p:sp>
        <p:nvSpPr>
          <p:cNvPr id="21" name="TextBox 20">
            <a:extLst>
              <a:ext uri="{FF2B5EF4-FFF2-40B4-BE49-F238E27FC236}">
                <a16:creationId xmlns:a16="http://schemas.microsoft.com/office/drawing/2014/main" xmlns="" id="{8AFBE3A1-3C12-819E-ACEF-6DBA239DDC7E}"/>
              </a:ext>
            </a:extLst>
          </p:cNvPr>
          <p:cNvSpPr txBox="1"/>
          <p:nvPr/>
        </p:nvSpPr>
        <p:spPr>
          <a:xfrm>
            <a:off x="1226127" y="3379981"/>
            <a:ext cx="9245600" cy="923330"/>
          </a:xfrm>
          <a:prstGeom prst="rect">
            <a:avLst/>
          </a:prstGeom>
          <a:noFill/>
        </p:spPr>
        <p:txBody>
          <a:bodyPr wrap="square">
            <a:spAutoFit/>
          </a:bodyPr>
          <a:lstStyle/>
          <a:p>
            <a:pPr marL="0" lvl="0" indent="0" rtl="0">
              <a:lnSpc>
                <a:spcPct val="100000"/>
              </a:lnSpc>
              <a:spcBef>
                <a:spcPts val="0"/>
              </a:spcBef>
              <a:spcAft>
                <a:spcPts val="0"/>
              </a:spcAft>
              <a:buSzPts val="1200"/>
              <a:buNone/>
            </a:pPr>
            <a:r>
              <a:rPr lang="en-US" sz="5400" b="1" dirty="0"/>
              <a:t>1. </a:t>
            </a:r>
            <a:r>
              <a:rPr lang="en-US" sz="5400" dirty="0"/>
              <a:t>INTRODUCTION</a:t>
            </a:r>
          </a:p>
        </p:txBody>
      </p:sp>
      <p:grpSp>
        <p:nvGrpSpPr>
          <p:cNvPr id="26" name="Group 25">
            <a:extLst>
              <a:ext uri="{FF2B5EF4-FFF2-40B4-BE49-F238E27FC236}">
                <a16:creationId xmlns:a16="http://schemas.microsoft.com/office/drawing/2014/main" xmlns="" id="{4628D9DC-0BB2-03DC-A983-98D89EF65BF2}"/>
              </a:ext>
            </a:extLst>
          </p:cNvPr>
          <p:cNvGrpSpPr/>
          <p:nvPr/>
        </p:nvGrpSpPr>
        <p:grpSpPr>
          <a:xfrm>
            <a:off x="762000" y="4914900"/>
            <a:ext cx="9709727" cy="1089271"/>
            <a:chOff x="762000" y="4914900"/>
            <a:chExt cx="9709727" cy="1089271"/>
          </a:xfrm>
        </p:grpSpPr>
        <p:sp>
          <p:nvSpPr>
            <p:cNvPr id="22" name="Freeform 4">
              <a:extLst>
                <a:ext uri="{FF2B5EF4-FFF2-40B4-BE49-F238E27FC236}">
                  <a16:creationId xmlns:a16="http://schemas.microsoft.com/office/drawing/2014/main" xmlns="" id="{1CDB3BF4-3518-5B07-7088-AFFCAFF659F1}"/>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25" name="TextBox 24">
              <a:extLst>
                <a:ext uri="{FF2B5EF4-FFF2-40B4-BE49-F238E27FC236}">
                  <a16:creationId xmlns:a16="http://schemas.microsoft.com/office/drawing/2014/main" xmlns="" id="{CC67B431-B626-BE25-5F86-83BA7C7A0C8D}"/>
                </a:ext>
              </a:extLst>
            </p:cNvPr>
            <p:cNvSpPr txBox="1"/>
            <p:nvPr/>
          </p:nvSpPr>
          <p:spPr>
            <a:xfrm>
              <a:off x="1226127" y="4988508"/>
              <a:ext cx="9245600" cy="923330"/>
            </a:xfrm>
            <a:prstGeom prst="rect">
              <a:avLst/>
            </a:prstGeom>
            <a:noFill/>
          </p:spPr>
          <p:txBody>
            <a:bodyPr wrap="square">
              <a:spAutoFit/>
            </a:bodyPr>
            <a:lstStyle/>
            <a:p>
              <a:pPr marL="0" lvl="0" indent="0" rtl="0">
                <a:lnSpc>
                  <a:spcPct val="100000"/>
                </a:lnSpc>
                <a:spcBef>
                  <a:spcPts val="0"/>
                </a:spcBef>
                <a:spcAft>
                  <a:spcPts val="0"/>
                </a:spcAft>
                <a:buSzPts val="1200"/>
                <a:buNone/>
              </a:pPr>
              <a:r>
                <a:rPr lang="en-US" sz="5400" b="1" dirty="0"/>
                <a:t>2. </a:t>
              </a:r>
              <a:r>
                <a:rPr lang="en-US" sz="5400" dirty="0"/>
                <a:t>PROBLEM STATEMENT</a:t>
              </a:r>
            </a:p>
          </p:txBody>
        </p:sp>
      </p:grpSp>
      <p:grpSp>
        <p:nvGrpSpPr>
          <p:cNvPr id="27" name="Group 26">
            <a:extLst>
              <a:ext uri="{FF2B5EF4-FFF2-40B4-BE49-F238E27FC236}">
                <a16:creationId xmlns:a16="http://schemas.microsoft.com/office/drawing/2014/main" xmlns="" id="{E1BC4A0D-B3AC-E556-988A-45CD7FA95CFF}"/>
              </a:ext>
            </a:extLst>
          </p:cNvPr>
          <p:cNvGrpSpPr/>
          <p:nvPr/>
        </p:nvGrpSpPr>
        <p:grpSpPr>
          <a:xfrm>
            <a:off x="734438" y="8111134"/>
            <a:ext cx="9709727" cy="1089271"/>
            <a:chOff x="762000" y="4914900"/>
            <a:chExt cx="9709727" cy="1089271"/>
          </a:xfrm>
        </p:grpSpPr>
        <p:sp>
          <p:nvSpPr>
            <p:cNvPr id="28" name="Freeform 4">
              <a:extLst>
                <a:ext uri="{FF2B5EF4-FFF2-40B4-BE49-F238E27FC236}">
                  <a16:creationId xmlns:a16="http://schemas.microsoft.com/office/drawing/2014/main" xmlns="" id="{67D55930-D3D5-8782-0CC6-A154428B2879}"/>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29" name="TextBox 28">
              <a:extLst>
                <a:ext uri="{FF2B5EF4-FFF2-40B4-BE49-F238E27FC236}">
                  <a16:creationId xmlns:a16="http://schemas.microsoft.com/office/drawing/2014/main" xmlns="" id="{5BC68876-452E-060F-523E-046697487AD6}"/>
                </a:ext>
              </a:extLst>
            </p:cNvPr>
            <p:cNvSpPr txBox="1"/>
            <p:nvPr/>
          </p:nvSpPr>
          <p:spPr>
            <a:xfrm>
              <a:off x="1226127" y="4988508"/>
              <a:ext cx="9245600" cy="923330"/>
            </a:xfrm>
            <a:prstGeom prst="rect">
              <a:avLst/>
            </a:prstGeom>
            <a:noFill/>
          </p:spPr>
          <p:txBody>
            <a:bodyPr wrap="square">
              <a:spAutoFit/>
            </a:bodyPr>
            <a:lstStyle/>
            <a:p>
              <a:pPr marL="0" lvl="0" indent="0" rtl="0">
                <a:lnSpc>
                  <a:spcPct val="100000"/>
                </a:lnSpc>
                <a:spcBef>
                  <a:spcPts val="0"/>
                </a:spcBef>
                <a:spcAft>
                  <a:spcPts val="0"/>
                </a:spcAft>
                <a:buSzPts val="1200"/>
                <a:buNone/>
              </a:pPr>
              <a:r>
                <a:rPr lang="en-US" sz="5400" b="1" dirty="0"/>
                <a:t>4. </a:t>
              </a:r>
              <a:r>
                <a:rPr lang="en-US" sz="5400" dirty="0"/>
                <a:t>SYSTEM ARCHITECTURE</a:t>
              </a:r>
            </a:p>
          </p:txBody>
        </p:sp>
      </p:grpSp>
      <p:grpSp>
        <p:nvGrpSpPr>
          <p:cNvPr id="30" name="Group 29">
            <a:extLst>
              <a:ext uri="{FF2B5EF4-FFF2-40B4-BE49-F238E27FC236}">
                <a16:creationId xmlns:a16="http://schemas.microsoft.com/office/drawing/2014/main" xmlns="" id="{E30678C8-9133-9B8E-12C4-B852844D52B3}"/>
              </a:ext>
            </a:extLst>
          </p:cNvPr>
          <p:cNvGrpSpPr/>
          <p:nvPr/>
        </p:nvGrpSpPr>
        <p:grpSpPr>
          <a:xfrm>
            <a:off x="774970" y="6466850"/>
            <a:ext cx="9709727" cy="1089271"/>
            <a:chOff x="762000" y="4914900"/>
            <a:chExt cx="9709727" cy="1089271"/>
          </a:xfrm>
        </p:grpSpPr>
        <p:sp>
          <p:nvSpPr>
            <p:cNvPr id="31" name="Freeform 4">
              <a:extLst>
                <a:ext uri="{FF2B5EF4-FFF2-40B4-BE49-F238E27FC236}">
                  <a16:creationId xmlns:a16="http://schemas.microsoft.com/office/drawing/2014/main" xmlns="" id="{559E77B6-5145-4222-B22E-E98E0ECF0DC2}"/>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32" name="TextBox 31">
              <a:extLst>
                <a:ext uri="{FF2B5EF4-FFF2-40B4-BE49-F238E27FC236}">
                  <a16:creationId xmlns:a16="http://schemas.microsoft.com/office/drawing/2014/main" xmlns="" id="{F7570351-CE3E-C6E7-D63A-E6D8F3146E96}"/>
                </a:ext>
              </a:extLst>
            </p:cNvPr>
            <p:cNvSpPr txBox="1"/>
            <p:nvPr/>
          </p:nvSpPr>
          <p:spPr>
            <a:xfrm>
              <a:off x="1226127" y="4988508"/>
              <a:ext cx="9245600" cy="923330"/>
            </a:xfrm>
            <a:prstGeom prst="rect">
              <a:avLst/>
            </a:prstGeom>
            <a:noFill/>
          </p:spPr>
          <p:txBody>
            <a:bodyPr wrap="square">
              <a:spAutoFit/>
            </a:bodyPr>
            <a:lstStyle/>
            <a:p>
              <a:pPr marL="0" lvl="0" indent="0" rtl="0">
                <a:lnSpc>
                  <a:spcPct val="100000"/>
                </a:lnSpc>
                <a:spcBef>
                  <a:spcPts val="0"/>
                </a:spcBef>
                <a:spcAft>
                  <a:spcPts val="0"/>
                </a:spcAft>
                <a:buSzPts val="1200"/>
                <a:buNone/>
              </a:pPr>
              <a:r>
                <a:rPr lang="en-US" sz="5400" b="1" dirty="0"/>
                <a:t>3. </a:t>
              </a:r>
              <a:r>
                <a:rPr lang="en-US" sz="5400" dirty="0"/>
                <a:t>DATASET</a:t>
              </a:r>
            </a:p>
          </p:txBody>
        </p:sp>
      </p:grpSp>
      <p:grpSp>
        <p:nvGrpSpPr>
          <p:cNvPr id="35" name="Group 34">
            <a:extLst>
              <a:ext uri="{FF2B5EF4-FFF2-40B4-BE49-F238E27FC236}">
                <a16:creationId xmlns:a16="http://schemas.microsoft.com/office/drawing/2014/main" xmlns="" id="{D705A708-1DD3-A9DE-5C8B-E261F1F513F4}"/>
              </a:ext>
            </a:extLst>
          </p:cNvPr>
          <p:cNvGrpSpPr/>
          <p:nvPr/>
        </p:nvGrpSpPr>
        <p:grpSpPr>
          <a:xfrm>
            <a:off x="9525000" y="3427195"/>
            <a:ext cx="9709727" cy="1089271"/>
            <a:chOff x="762000" y="4914900"/>
            <a:chExt cx="9709727" cy="1089271"/>
          </a:xfrm>
        </p:grpSpPr>
        <p:sp>
          <p:nvSpPr>
            <p:cNvPr id="36" name="Freeform 4">
              <a:extLst>
                <a:ext uri="{FF2B5EF4-FFF2-40B4-BE49-F238E27FC236}">
                  <a16:creationId xmlns:a16="http://schemas.microsoft.com/office/drawing/2014/main" xmlns="" id="{D087114E-0E03-DC59-02F5-7B883CEF3988}"/>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37" name="TextBox 36">
              <a:extLst>
                <a:ext uri="{FF2B5EF4-FFF2-40B4-BE49-F238E27FC236}">
                  <a16:creationId xmlns:a16="http://schemas.microsoft.com/office/drawing/2014/main" xmlns="" id="{1234621E-F609-6213-0991-61BB243C55AB}"/>
                </a:ext>
              </a:extLst>
            </p:cNvPr>
            <p:cNvSpPr txBox="1"/>
            <p:nvPr/>
          </p:nvSpPr>
          <p:spPr>
            <a:xfrm>
              <a:off x="1226127" y="4988508"/>
              <a:ext cx="9245600" cy="923330"/>
            </a:xfrm>
            <a:prstGeom prst="rect">
              <a:avLst/>
            </a:prstGeom>
            <a:noFill/>
          </p:spPr>
          <p:txBody>
            <a:bodyPr wrap="square">
              <a:spAutoFit/>
            </a:bodyPr>
            <a:lstStyle/>
            <a:p>
              <a:pPr marL="0" lvl="0" indent="0" rtl="0">
                <a:lnSpc>
                  <a:spcPct val="100000"/>
                </a:lnSpc>
                <a:spcBef>
                  <a:spcPts val="0"/>
                </a:spcBef>
                <a:spcAft>
                  <a:spcPts val="0"/>
                </a:spcAft>
                <a:buSzPts val="1200"/>
                <a:buNone/>
              </a:pPr>
              <a:r>
                <a:rPr lang="en-US" sz="5400" b="1" dirty="0"/>
                <a:t>5. </a:t>
              </a:r>
              <a:r>
                <a:rPr lang="en-US" sz="5400" dirty="0"/>
                <a:t>DATA PREPROCESSING</a:t>
              </a:r>
            </a:p>
          </p:txBody>
        </p:sp>
      </p:grpSp>
      <p:grpSp>
        <p:nvGrpSpPr>
          <p:cNvPr id="38" name="Group 37">
            <a:extLst>
              <a:ext uri="{FF2B5EF4-FFF2-40B4-BE49-F238E27FC236}">
                <a16:creationId xmlns:a16="http://schemas.microsoft.com/office/drawing/2014/main" xmlns="" id="{538AB88F-5140-3294-6431-C14973165057}"/>
              </a:ext>
            </a:extLst>
          </p:cNvPr>
          <p:cNvGrpSpPr/>
          <p:nvPr/>
        </p:nvGrpSpPr>
        <p:grpSpPr>
          <a:xfrm>
            <a:off x="9525000" y="4914900"/>
            <a:ext cx="9709727" cy="1089271"/>
            <a:chOff x="762000" y="4914900"/>
            <a:chExt cx="9709727" cy="1089271"/>
          </a:xfrm>
        </p:grpSpPr>
        <p:sp>
          <p:nvSpPr>
            <p:cNvPr id="39" name="Freeform 4">
              <a:extLst>
                <a:ext uri="{FF2B5EF4-FFF2-40B4-BE49-F238E27FC236}">
                  <a16:creationId xmlns:a16="http://schemas.microsoft.com/office/drawing/2014/main" xmlns="" id="{85AF82AC-338C-CA94-6E2A-2BA110902845}"/>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40" name="TextBox 39">
              <a:extLst>
                <a:ext uri="{FF2B5EF4-FFF2-40B4-BE49-F238E27FC236}">
                  <a16:creationId xmlns:a16="http://schemas.microsoft.com/office/drawing/2014/main" xmlns="" id="{5BF320D4-15BB-7D5B-1965-020F34CAF128}"/>
                </a:ext>
              </a:extLst>
            </p:cNvPr>
            <p:cNvSpPr txBox="1"/>
            <p:nvPr/>
          </p:nvSpPr>
          <p:spPr>
            <a:xfrm>
              <a:off x="1226127" y="4988508"/>
              <a:ext cx="9245600" cy="923330"/>
            </a:xfrm>
            <a:prstGeom prst="rect">
              <a:avLst/>
            </a:prstGeom>
            <a:noFill/>
          </p:spPr>
          <p:txBody>
            <a:bodyPr wrap="square">
              <a:spAutoFit/>
            </a:bodyPr>
            <a:lstStyle/>
            <a:p>
              <a:pPr>
                <a:buSzPts val="1200"/>
              </a:pPr>
              <a:r>
                <a:rPr lang="en-US" sz="5400" b="1" dirty="0"/>
                <a:t>6. </a:t>
              </a:r>
              <a:r>
                <a:rPr lang="en-US" sz="5400" dirty="0"/>
                <a:t>MODEL </a:t>
              </a:r>
            </a:p>
          </p:txBody>
        </p:sp>
      </p:grpSp>
      <p:grpSp>
        <p:nvGrpSpPr>
          <p:cNvPr id="45" name="Group 44">
            <a:extLst>
              <a:ext uri="{FF2B5EF4-FFF2-40B4-BE49-F238E27FC236}">
                <a16:creationId xmlns:a16="http://schemas.microsoft.com/office/drawing/2014/main" xmlns="" id="{3C3EF907-D487-D6F3-75F3-64DE803527EB}"/>
              </a:ext>
            </a:extLst>
          </p:cNvPr>
          <p:cNvGrpSpPr/>
          <p:nvPr/>
        </p:nvGrpSpPr>
        <p:grpSpPr>
          <a:xfrm>
            <a:off x="9525000" y="6476213"/>
            <a:ext cx="9709727" cy="1089271"/>
            <a:chOff x="762000" y="4914900"/>
            <a:chExt cx="9709727" cy="1089271"/>
          </a:xfrm>
        </p:grpSpPr>
        <p:sp>
          <p:nvSpPr>
            <p:cNvPr id="46" name="Freeform 4">
              <a:extLst>
                <a:ext uri="{FF2B5EF4-FFF2-40B4-BE49-F238E27FC236}">
                  <a16:creationId xmlns:a16="http://schemas.microsoft.com/office/drawing/2014/main" xmlns="" id="{2CA4F0EE-EA52-A1D8-F5F4-8294B92C6F78}"/>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47" name="TextBox 46">
              <a:extLst>
                <a:ext uri="{FF2B5EF4-FFF2-40B4-BE49-F238E27FC236}">
                  <a16:creationId xmlns:a16="http://schemas.microsoft.com/office/drawing/2014/main" xmlns="" id="{3FE50543-6583-80B7-8768-5F3D64B1782D}"/>
                </a:ext>
              </a:extLst>
            </p:cNvPr>
            <p:cNvSpPr txBox="1"/>
            <p:nvPr/>
          </p:nvSpPr>
          <p:spPr>
            <a:xfrm>
              <a:off x="1226127" y="4988508"/>
              <a:ext cx="9245600" cy="923330"/>
            </a:xfrm>
            <a:prstGeom prst="rect">
              <a:avLst/>
            </a:prstGeom>
            <a:noFill/>
          </p:spPr>
          <p:txBody>
            <a:bodyPr wrap="square">
              <a:spAutoFit/>
            </a:bodyPr>
            <a:lstStyle/>
            <a:p>
              <a:pPr>
                <a:buSzPts val="1200"/>
              </a:pPr>
              <a:r>
                <a:rPr lang="en-US" sz="5400" b="1" dirty="0"/>
                <a:t>7. </a:t>
              </a:r>
              <a:r>
                <a:rPr lang="en-US" sz="5400" dirty="0"/>
                <a:t>VISUALIZATION</a:t>
              </a:r>
            </a:p>
          </p:txBody>
        </p:sp>
      </p:grpSp>
      <p:grpSp>
        <p:nvGrpSpPr>
          <p:cNvPr id="48" name="Group 47">
            <a:extLst>
              <a:ext uri="{FF2B5EF4-FFF2-40B4-BE49-F238E27FC236}">
                <a16:creationId xmlns:a16="http://schemas.microsoft.com/office/drawing/2014/main" xmlns="" id="{C8D8B3D6-2C14-7F8C-9F35-27403E432B0B}"/>
              </a:ext>
            </a:extLst>
          </p:cNvPr>
          <p:cNvGrpSpPr/>
          <p:nvPr/>
        </p:nvGrpSpPr>
        <p:grpSpPr>
          <a:xfrm>
            <a:off x="9525000" y="8037526"/>
            <a:ext cx="9709727" cy="1089271"/>
            <a:chOff x="762000" y="4914900"/>
            <a:chExt cx="9709727" cy="1089271"/>
          </a:xfrm>
        </p:grpSpPr>
        <p:sp>
          <p:nvSpPr>
            <p:cNvPr id="49" name="Freeform 4">
              <a:extLst>
                <a:ext uri="{FF2B5EF4-FFF2-40B4-BE49-F238E27FC236}">
                  <a16:creationId xmlns:a16="http://schemas.microsoft.com/office/drawing/2014/main" xmlns="" id="{38CF8DF0-6D19-9D59-3C43-84E7CFCE78C3}"/>
                </a:ext>
              </a:extLst>
            </p:cNvPr>
            <p:cNvSpPr/>
            <p:nvPr/>
          </p:nvSpPr>
          <p:spPr>
            <a:xfrm>
              <a:off x="762000" y="4914900"/>
              <a:ext cx="1219200" cy="1089271"/>
            </a:xfrm>
            <a:custGeom>
              <a:avLst/>
              <a:gdLst/>
              <a:ahLst/>
              <a:cxnLst/>
              <a:rect l="l" t="t" r="r" b="b"/>
              <a:pathLst>
                <a:path w="440251" h="439938">
                  <a:moveTo>
                    <a:pt x="0" y="0"/>
                  </a:moveTo>
                  <a:lnTo>
                    <a:pt x="440251" y="0"/>
                  </a:lnTo>
                  <a:lnTo>
                    <a:pt x="440251" y="439938"/>
                  </a:lnTo>
                  <a:lnTo>
                    <a:pt x="0" y="439938"/>
                  </a:lnTo>
                  <a:lnTo>
                    <a:pt x="0" y="0"/>
                  </a:lnTo>
                  <a:close/>
                </a:path>
              </a:pathLst>
            </a:custGeom>
            <a:blipFill>
              <a:blip r:embed="rId2">
                <a:extLst>
                  <a:ext uri="{96DAC541-7B7A-43D3-8B79-37D633B846F1}">
                    <asvg:svgBlip xmlns:asvg="http://schemas.microsoft.com/office/drawing/2016/SVG/main" xmlns="" r:embed="rId3"/>
                  </a:ext>
                </a:extLst>
              </a:blip>
              <a:stretch>
                <a:fillRect l="-95649" t="-12945" r="-16140" b="-98995"/>
              </a:stretch>
            </a:blipFill>
          </p:spPr>
        </p:sp>
        <p:sp>
          <p:nvSpPr>
            <p:cNvPr id="50" name="TextBox 49">
              <a:extLst>
                <a:ext uri="{FF2B5EF4-FFF2-40B4-BE49-F238E27FC236}">
                  <a16:creationId xmlns:a16="http://schemas.microsoft.com/office/drawing/2014/main" xmlns="" id="{6AB5F16F-915C-D108-09DC-CDFD308A6EC5}"/>
                </a:ext>
              </a:extLst>
            </p:cNvPr>
            <p:cNvSpPr txBox="1"/>
            <p:nvPr/>
          </p:nvSpPr>
          <p:spPr>
            <a:xfrm>
              <a:off x="1226127" y="4988508"/>
              <a:ext cx="9245600" cy="923330"/>
            </a:xfrm>
            <a:prstGeom prst="rect">
              <a:avLst/>
            </a:prstGeom>
            <a:noFill/>
          </p:spPr>
          <p:txBody>
            <a:bodyPr wrap="square">
              <a:spAutoFit/>
            </a:bodyPr>
            <a:lstStyle/>
            <a:p>
              <a:pPr>
                <a:buSzPts val="1200"/>
              </a:pPr>
              <a:r>
                <a:rPr lang="en-US" sz="5400" b="1" dirty="0"/>
                <a:t>8. </a:t>
              </a:r>
              <a:r>
                <a:rPr lang="en-US" sz="5400" dirty="0"/>
                <a:t>CONCLUSION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145000" y="218951"/>
            <a:ext cx="752915" cy="678770"/>
            <a:chOff x="0" y="0"/>
            <a:chExt cx="1843087" cy="1805712"/>
          </a:xfrm>
        </p:grpSpPr>
        <p:sp>
          <p:nvSpPr>
            <p:cNvPr id="3" name="Freeform 3"/>
            <p:cNvSpPr/>
            <p:nvPr/>
          </p:nvSpPr>
          <p:spPr>
            <a:xfrm rot="5400000">
              <a:off x="7328" y="1090325"/>
              <a:ext cx="708059" cy="722714"/>
            </a:xfrm>
            <a:custGeom>
              <a:avLst/>
              <a:gdLst/>
              <a:ahLst/>
              <a:cxnLst/>
              <a:rect l="l" t="t" r="r" b="b"/>
              <a:pathLst>
                <a:path w="708059" h="722714">
                  <a:moveTo>
                    <a:pt x="0" y="0"/>
                  </a:moveTo>
                  <a:lnTo>
                    <a:pt x="708059" y="0"/>
                  </a:lnTo>
                  <a:lnTo>
                    <a:pt x="708059" y="722715"/>
                  </a:lnTo>
                  <a:lnTo>
                    <a:pt x="0" y="722715"/>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4" name="Freeform 4"/>
            <p:cNvSpPr/>
            <p:nvPr/>
          </p:nvSpPr>
          <p:spPr>
            <a:xfrm rot="5400000">
              <a:off x="376381" y="-15024"/>
              <a:ext cx="1451682" cy="1481730"/>
            </a:xfrm>
            <a:custGeom>
              <a:avLst/>
              <a:gdLst/>
              <a:ahLst/>
              <a:cxnLst/>
              <a:rect l="l" t="t" r="r" b="b"/>
              <a:pathLst>
                <a:path w="1451682" h="1481730">
                  <a:moveTo>
                    <a:pt x="0" y="0"/>
                  </a:moveTo>
                  <a:lnTo>
                    <a:pt x="1451682" y="0"/>
                  </a:lnTo>
                  <a:lnTo>
                    <a:pt x="1451682" y="1481730"/>
                  </a:lnTo>
                  <a:lnTo>
                    <a:pt x="0" y="1481730"/>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grpSp>
      <p:grpSp>
        <p:nvGrpSpPr>
          <p:cNvPr id="5" name="Group 5"/>
          <p:cNvGrpSpPr/>
          <p:nvPr/>
        </p:nvGrpSpPr>
        <p:grpSpPr>
          <a:xfrm>
            <a:off x="0" y="9655440"/>
            <a:ext cx="18288000" cy="631560"/>
            <a:chOff x="0" y="0"/>
            <a:chExt cx="4816593" cy="569265"/>
          </a:xfrm>
        </p:grpSpPr>
        <p:sp>
          <p:nvSpPr>
            <p:cNvPr id="6" name="Freeform 6"/>
            <p:cNvSpPr/>
            <p:nvPr/>
          </p:nvSpPr>
          <p:spPr>
            <a:xfrm>
              <a:off x="0" y="0"/>
              <a:ext cx="4816592" cy="569265"/>
            </a:xfrm>
            <a:custGeom>
              <a:avLst/>
              <a:gdLst/>
              <a:ahLst/>
              <a:cxnLst/>
              <a:rect l="l" t="t" r="r" b="b"/>
              <a:pathLst>
                <a:path w="4816592" h="569265">
                  <a:moveTo>
                    <a:pt x="0" y="0"/>
                  </a:moveTo>
                  <a:lnTo>
                    <a:pt x="4816592" y="0"/>
                  </a:lnTo>
                  <a:lnTo>
                    <a:pt x="4816592" y="569265"/>
                  </a:lnTo>
                  <a:lnTo>
                    <a:pt x="0" y="569265"/>
                  </a:lnTo>
                  <a:close/>
                </a:path>
              </a:pathLst>
            </a:custGeom>
            <a:solidFill>
              <a:srgbClr val="00C2CB"/>
            </a:solidFill>
          </p:spPr>
        </p:sp>
        <p:sp>
          <p:nvSpPr>
            <p:cNvPr id="7" name="TextBox 7"/>
            <p:cNvSpPr txBox="1"/>
            <p:nvPr/>
          </p:nvSpPr>
          <p:spPr>
            <a:xfrm>
              <a:off x="0" y="-66675"/>
              <a:ext cx="4816593" cy="635940"/>
            </a:xfrm>
            <a:prstGeom prst="rect">
              <a:avLst/>
            </a:prstGeom>
          </p:spPr>
          <p:txBody>
            <a:bodyPr lIns="50800" tIns="50800" rIns="50800" bIns="50800" rtlCol="0" anchor="ctr"/>
            <a:lstStyle/>
            <a:p>
              <a:pPr algn="ctr">
                <a:lnSpc>
                  <a:spcPts val="3150"/>
                </a:lnSpc>
              </a:pPr>
              <a:endParaRPr/>
            </a:p>
          </p:txBody>
        </p:sp>
      </p:grpSp>
      <p:grpSp>
        <p:nvGrpSpPr>
          <p:cNvPr id="9" name="Group 9"/>
          <p:cNvGrpSpPr/>
          <p:nvPr/>
        </p:nvGrpSpPr>
        <p:grpSpPr>
          <a:xfrm>
            <a:off x="0" y="491796"/>
            <a:ext cx="752915" cy="1159734"/>
            <a:chOff x="0" y="0"/>
            <a:chExt cx="198299" cy="305444"/>
          </a:xfrm>
        </p:grpSpPr>
        <p:sp>
          <p:nvSpPr>
            <p:cNvPr id="10" name="Freeform 10"/>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8C52FF"/>
            </a:solidFill>
          </p:spPr>
        </p:sp>
        <p:sp>
          <p:nvSpPr>
            <p:cNvPr id="11" name="TextBox 11"/>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sp>
        <p:nvSpPr>
          <p:cNvPr id="23" name="Freeform 23"/>
          <p:cNvSpPr/>
          <p:nvPr/>
        </p:nvSpPr>
        <p:spPr>
          <a:xfrm rot="5400000">
            <a:off x="17382157" y="8911850"/>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sp>
        <p:nvSpPr>
          <p:cNvPr id="25" name="TextBox 24">
            <a:extLst>
              <a:ext uri="{FF2B5EF4-FFF2-40B4-BE49-F238E27FC236}">
                <a16:creationId xmlns:a16="http://schemas.microsoft.com/office/drawing/2014/main" xmlns="" id="{4CCCFE8D-E0F3-A105-3C2B-93770F69DE92}"/>
              </a:ext>
            </a:extLst>
          </p:cNvPr>
          <p:cNvSpPr txBox="1"/>
          <p:nvPr/>
        </p:nvSpPr>
        <p:spPr>
          <a:xfrm>
            <a:off x="718279" y="631560"/>
            <a:ext cx="5379852" cy="769441"/>
          </a:xfrm>
          <a:prstGeom prst="rect">
            <a:avLst/>
          </a:prstGeom>
          <a:noFill/>
        </p:spPr>
        <p:txBody>
          <a:bodyPr wrap="square" rtlCol="0">
            <a:spAutoFit/>
          </a:bodyPr>
          <a:lstStyle/>
          <a:p>
            <a:pPr algn="ctr"/>
            <a:r>
              <a:rPr lang="en-IN" sz="4400" b="1" u="sng" dirty="0">
                <a:solidFill>
                  <a:srgbClr val="0070C0"/>
                </a:solidFill>
                <a:latin typeface="Montserrat" panose="00000500000000000000" pitchFamily="2" charset="0"/>
              </a:rPr>
              <a:t>INTRODUCTION</a:t>
            </a:r>
          </a:p>
        </p:txBody>
      </p:sp>
      <p:sp>
        <p:nvSpPr>
          <p:cNvPr id="28" name="TextBox 27">
            <a:extLst>
              <a:ext uri="{FF2B5EF4-FFF2-40B4-BE49-F238E27FC236}">
                <a16:creationId xmlns:a16="http://schemas.microsoft.com/office/drawing/2014/main" xmlns="" id="{60F8C450-5426-CEF4-E4C4-7232BF2AED81}"/>
              </a:ext>
            </a:extLst>
          </p:cNvPr>
          <p:cNvSpPr txBox="1"/>
          <p:nvPr/>
        </p:nvSpPr>
        <p:spPr>
          <a:xfrm>
            <a:off x="711352" y="2044451"/>
            <a:ext cx="14369322" cy="6681957"/>
          </a:xfrm>
          <a:prstGeom prst="rect">
            <a:avLst/>
          </a:prstGeom>
          <a:ln>
            <a:noFill/>
          </a:ln>
        </p:spPr>
        <p:txBody>
          <a:bodyPr wrap="square" rtlCol="0">
            <a:spAutoFit/>
          </a:bodyPr>
          <a:lstStyle/>
          <a:p>
            <a:pPr marL="285750" indent="-285750">
              <a:lnSpc>
                <a:spcPct val="150000"/>
              </a:lnSpc>
              <a:spcBef>
                <a:spcPts val="0"/>
              </a:spcBef>
              <a:buFont typeface="Wingdings" panose="05000000000000000000" pitchFamily="2" charset="2"/>
              <a:buChar char="q"/>
            </a:pPr>
            <a:r>
              <a:rPr lang="en-US" sz="2400" dirty="0">
                <a:latin typeface="Abadi" panose="020B0604020104020204" pitchFamily="34" charset="0"/>
                <a:ea typeface="微软雅黑"/>
                <a:cs typeface="Times New Roman" panose="02020603050405020304" pitchFamily="18" charset="0"/>
              </a:rPr>
              <a:t>The significance of personalized restaurant recommendations has risen as a result of a rapid rise in online dining preference searches.</a:t>
            </a:r>
            <a:r>
              <a:rPr lang="en-IN" sz="2400" dirty="0">
                <a:latin typeface="Abadi" panose="020B0604020104020204" pitchFamily="34" charset="0"/>
                <a:ea typeface="微软雅黑"/>
                <a:cs typeface="Times New Roman" panose="02020603050405020304" pitchFamily="18" charset="0"/>
              </a:rPr>
              <a:t> </a:t>
            </a:r>
          </a:p>
          <a:p>
            <a:pPr marL="285750" indent="-285750">
              <a:lnSpc>
                <a:spcPct val="150000"/>
              </a:lnSpc>
              <a:spcBef>
                <a:spcPts val="0"/>
              </a:spcBef>
              <a:buFont typeface="Wingdings" panose="05000000000000000000" pitchFamily="2" charset="2"/>
              <a:buChar char="q"/>
            </a:pPr>
            <a:endParaRPr lang="en-IN" sz="2400" dirty="0">
              <a:latin typeface="Abadi" panose="020B0604020104020204" pitchFamily="34" charset="0"/>
              <a:ea typeface="微软雅黑"/>
              <a:cs typeface="Times New Roman" panose="02020603050405020304" pitchFamily="18" charset="0"/>
            </a:endParaRPr>
          </a:p>
          <a:p>
            <a:pPr marL="285750" indent="-285750">
              <a:lnSpc>
                <a:spcPct val="150000"/>
              </a:lnSpc>
              <a:spcBef>
                <a:spcPts val="0"/>
              </a:spcBef>
              <a:buFont typeface="Wingdings" panose="05000000000000000000" pitchFamily="2" charset="2"/>
              <a:buChar char="q"/>
            </a:pPr>
            <a:r>
              <a:rPr lang="en-IN" sz="2400" dirty="0">
                <a:latin typeface="Abadi" panose="020B0604020104020204" pitchFamily="34" charset="0"/>
                <a:ea typeface="微软雅黑"/>
                <a:cs typeface="Times New Roman" panose="02020603050405020304" pitchFamily="18" charset="0"/>
              </a:rPr>
              <a:t> </a:t>
            </a:r>
            <a:r>
              <a:rPr lang="en-US" sz="2400" dirty="0">
                <a:latin typeface="Abadi" panose="020B0604020104020204" pitchFamily="34" charset="0"/>
                <a:cs typeface="Times New Roman" panose="02020603050405020304" pitchFamily="18" charset="0"/>
              </a:rPr>
              <a:t>89% of consumers research dining options on mobile devices before visiting a restaurant and 79% use Google for dining decisions, and 48% rely on social media for food and drink recommendations</a:t>
            </a:r>
          </a:p>
          <a:p>
            <a:pPr marL="285750" indent="-285750">
              <a:lnSpc>
                <a:spcPct val="150000"/>
              </a:lnSpc>
              <a:spcBef>
                <a:spcPts val="0"/>
              </a:spcBef>
              <a:buFont typeface="Wingdings" panose="05000000000000000000" pitchFamily="2" charset="2"/>
              <a:buChar char="q"/>
            </a:pPr>
            <a:endParaRPr lang="en-US" sz="2400" dirty="0">
              <a:latin typeface="Abadi" panose="020B0604020104020204" pitchFamily="34" charset="0"/>
              <a:ea typeface="微软雅黑"/>
              <a:cs typeface="Times New Roman" panose="02020603050405020304" pitchFamily="18" charset="0"/>
            </a:endParaRPr>
          </a:p>
          <a:p>
            <a:pPr marL="285750" indent="-285750">
              <a:lnSpc>
                <a:spcPct val="150000"/>
              </a:lnSpc>
              <a:spcBef>
                <a:spcPts val="0"/>
              </a:spcBef>
              <a:buFont typeface="Wingdings" panose="05000000000000000000" pitchFamily="2" charset="2"/>
              <a:buChar char="q"/>
            </a:pPr>
            <a:r>
              <a:rPr lang="en-US" sz="2400" dirty="0">
                <a:latin typeface="Abadi" panose="020B0604020104020204" pitchFamily="34" charset="0"/>
                <a:ea typeface="微软雅黑"/>
                <a:cs typeface="Times New Roman" panose="02020603050405020304" pitchFamily="18" charset="0"/>
              </a:rPr>
              <a:t> Need Of Personalized restaurant recommendations.</a:t>
            </a:r>
          </a:p>
          <a:p>
            <a:pPr>
              <a:lnSpc>
                <a:spcPct val="150000"/>
              </a:lnSpc>
              <a:spcBef>
                <a:spcPts val="0"/>
              </a:spcBef>
            </a:pPr>
            <a:r>
              <a:rPr lang="en-US" sz="2400" dirty="0">
                <a:latin typeface="Abadi" panose="020B0604020104020204" pitchFamily="34" charset="0"/>
                <a:ea typeface="微软雅黑"/>
                <a:cs typeface="Times New Roman" panose="02020603050405020304" pitchFamily="18" charset="0"/>
              </a:rPr>
              <a:t>	</a:t>
            </a:r>
          </a:p>
          <a:p>
            <a:pPr marL="285750" indent="-285750">
              <a:lnSpc>
                <a:spcPct val="150000"/>
              </a:lnSpc>
              <a:spcBef>
                <a:spcPts val="0"/>
              </a:spcBef>
              <a:buFont typeface="Wingdings" panose="05000000000000000000" pitchFamily="2" charset="2"/>
              <a:buChar char="q"/>
            </a:pPr>
            <a:r>
              <a:rPr lang="en-US" sz="2400" dirty="0">
                <a:latin typeface="Abadi" panose="020B0604020104020204" pitchFamily="34" charset="0"/>
                <a:ea typeface="微软雅黑"/>
                <a:cs typeface="Times New Roman" panose="02020603050405020304" pitchFamily="18" charset="0"/>
              </a:rPr>
              <a:t> In this project, we aim to deliver a Restaurant Recommendation</a:t>
            </a:r>
          </a:p>
          <a:p>
            <a:pPr>
              <a:lnSpc>
                <a:spcPct val="150000"/>
              </a:lnSpc>
              <a:spcBef>
                <a:spcPts val="0"/>
              </a:spcBef>
            </a:pPr>
            <a:r>
              <a:rPr lang="en-US" sz="2400" dirty="0">
                <a:latin typeface="Abadi" panose="020B0604020104020204" pitchFamily="34" charset="0"/>
                <a:ea typeface="微软雅黑"/>
                <a:cs typeface="Times New Roman" panose="02020603050405020304" pitchFamily="18" charset="0"/>
              </a:rPr>
              <a:t>      System with Big Data, Machine Learning, and Cloud Integration.</a:t>
            </a:r>
          </a:p>
          <a:p>
            <a:pPr>
              <a:lnSpc>
                <a:spcPct val="150000"/>
              </a:lnSpc>
              <a:spcBef>
                <a:spcPts val="0"/>
              </a:spcBef>
            </a:pPr>
            <a:r>
              <a:rPr lang="en-US" sz="2400" dirty="0">
                <a:latin typeface="Abadi" panose="020B0604020104020204" pitchFamily="34" charset="0"/>
                <a:ea typeface="微软雅黑"/>
                <a:cs typeface="Times New Roman" panose="02020603050405020304" pitchFamily="18" charset="0"/>
              </a:rPr>
              <a:t>	</a:t>
            </a:r>
            <a:r>
              <a:rPr lang="en-US" sz="2400" b="1" dirty="0">
                <a:solidFill>
                  <a:srgbClr val="0070C0"/>
                </a:solidFill>
                <a:latin typeface="Abadi" panose="020B0604020104020204" pitchFamily="34" charset="0"/>
                <a:ea typeface="微软雅黑"/>
                <a:cs typeface="Times New Roman" panose="02020603050405020304" pitchFamily="18" charset="0"/>
              </a:rPr>
              <a:t>A. Real-time Dining Suggestions</a:t>
            </a:r>
          </a:p>
          <a:p>
            <a:pPr>
              <a:lnSpc>
                <a:spcPct val="150000"/>
              </a:lnSpc>
              <a:spcBef>
                <a:spcPts val="0"/>
              </a:spcBef>
            </a:pPr>
            <a:r>
              <a:rPr lang="en-US" sz="2400" b="1" dirty="0">
                <a:latin typeface="Abadi" panose="020B0604020104020204" pitchFamily="34" charset="0"/>
                <a:ea typeface="微软雅黑"/>
                <a:cs typeface="Times New Roman" panose="02020603050405020304" pitchFamily="18" charset="0"/>
              </a:rPr>
              <a:t>	</a:t>
            </a:r>
            <a:r>
              <a:rPr lang="en-US" sz="2400" b="1" dirty="0">
                <a:solidFill>
                  <a:srgbClr val="0070C0"/>
                </a:solidFill>
                <a:latin typeface="Abadi" panose="020B0604020104020204" pitchFamily="34" charset="0"/>
                <a:ea typeface="微软雅黑"/>
                <a:cs typeface="Times New Roman" panose="02020603050405020304" pitchFamily="18" charset="0"/>
              </a:rPr>
              <a:t>B</a:t>
            </a:r>
            <a:r>
              <a:rPr lang="en-US" sz="2400" b="1" dirty="0">
                <a:latin typeface="Abadi" panose="020B0604020104020204" pitchFamily="34" charset="0"/>
                <a:ea typeface="微软雅黑"/>
                <a:cs typeface="Times New Roman" panose="02020603050405020304" pitchFamily="18" charset="0"/>
              </a:rPr>
              <a:t>. </a:t>
            </a:r>
            <a:r>
              <a:rPr lang="en-US" sz="2400" b="1" dirty="0">
                <a:solidFill>
                  <a:srgbClr val="0070C0"/>
                </a:solidFill>
                <a:latin typeface="Abadi" panose="020B0604020104020204" pitchFamily="34" charset="0"/>
                <a:ea typeface="微软雅黑"/>
                <a:cs typeface="Times New Roman" panose="02020603050405020304" pitchFamily="18" charset="0"/>
              </a:rPr>
              <a:t>Personalized Restaurant Picks</a:t>
            </a:r>
          </a:p>
        </p:txBody>
      </p:sp>
      <p:graphicFrame>
        <p:nvGraphicFramePr>
          <p:cNvPr id="29" name="Chart 28">
            <a:extLst>
              <a:ext uri="{FF2B5EF4-FFF2-40B4-BE49-F238E27FC236}">
                <a16:creationId xmlns:a16="http://schemas.microsoft.com/office/drawing/2014/main" xmlns="" id="{75CCE806-492F-6AC4-9E56-1F0234B9BF18}"/>
              </a:ext>
            </a:extLst>
          </p:cNvPr>
          <p:cNvGraphicFramePr/>
          <p:nvPr>
            <p:extLst>
              <p:ext uri="{D42A27DB-BD31-4B8C-83A1-F6EECF244321}">
                <p14:modId xmlns:p14="http://schemas.microsoft.com/office/powerpoint/2010/main" val="59734697"/>
              </p:ext>
            </p:extLst>
          </p:nvPr>
        </p:nvGraphicFramePr>
        <p:xfrm>
          <a:off x="11734800" y="5524501"/>
          <a:ext cx="4953000" cy="3594828"/>
        </p:xfrm>
        <a:graphic>
          <a:graphicData uri="http://schemas.openxmlformats.org/drawingml/2006/chart">
            <c:chart xmlns:c="http://schemas.openxmlformats.org/drawingml/2006/chart" xmlns:r="http://schemas.openxmlformats.org/officeDocument/2006/relationships" r:id="rId6"/>
          </a:graphicData>
        </a:graphic>
      </p:graphicFrame>
      <p:sp>
        <p:nvSpPr>
          <p:cNvPr id="30" name="TextBox 29">
            <a:extLst>
              <a:ext uri="{FF2B5EF4-FFF2-40B4-BE49-F238E27FC236}">
                <a16:creationId xmlns:a16="http://schemas.microsoft.com/office/drawing/2014/main" xmlns="" id="{040C68EF-3ADD-E930-6F95-B2CB9FFCB744}"/>
              </a:ext>
            </a:extLst>
          </p:cNvPr>
          <p:cNvSpPr txBox="1"/>
          <p:nvPr/>
        </p:nvSpPr>
        <p:spPr>
          <a:xfrm>
            <a:off x="11734799" y="9193300"/>
            <a:ext cx="5557817" cy="400110"/>
          </a:xfrm>
          <a:prstGeom prst="rect">
            <a:avLst/>
          </a:prstGeom>
          <a:noFill/>
        </p:spPr>
        <p:txBody>
          <a:bodyPr wrap="square" rtlCol="0">
            <a:spAutoFit/>
          </a:bodyPr>
          <a:lstStyle/>
          <a:p>
            <a:r>
              <a:rPr lang="en-IN" sz="1000" dirty="0"/>
              <a:t>Source :</a:t>
            </a:r>
            <a:r>
              <a:rPr lang="en-US" sz="1000" dirty="0"/>
              <a:t>Toast Restaurant Success Report, 2019 , MGH Survey, 2019 MGH Blog, </a:t>
            </a:r>
            <a:r>
              <a:rPr lang="en-IN" sz="1000" dirty="0" err="1"/>
              <a:t>Upserve</a:t>
            </a:r>
            <a:r>
              <a:rPr lang="en-IN" sz="1000" dirty="0"/>
              <a:t> Restaurant Insider, 2019 </a:t>
            </a:r>
            <a:r>
              <a:rPr lang="en-IN" sz="1000" dirty="0" err="1"/>
              <a:t>Upserve</a:t>
            </a:r>
            <a:r>
              <a:rPr lang="en-IN" sz="1000"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107072" cy="10287000"/>
            <a:chOff x="0" y="0"/>
            <a:chExt cx="2135196" cy="2709333"/>
          </a:xfrm>
        </p:grpSpPr>
        <p:sp>
          <p:nvSpPr>
            <p:cNvPr id="3" name="Freeform 3"/>
            <p:cNvSpPr/>
            <p:nvPr/>
          </p:nvSpPr>
          <p:spPr>
            <a:xfrm>
              <a:off x="0" y="0"/>
              <a:ext cx="2135196" cy="2709333"/>
            </a:xfrm>
            <a:custGeom>
              <a:avLst/>
              <a:gdLst/>
              <a:ahLst/>
              <a:cxnLst/>
              <a:rect l="l" t="t" r="r" b="b"/>
              <a:pathLst>
                <a:path w="2135196" h="2709333">
                  <a:moveTo>
                    <a:pt x="0" y="0"/>
                  </a:moveTo>
                  <a:lnTo>
                    <a:pt x="2135196" y="0"/>
                  </a:lnTo>
                  <a:lnTo>
                    <a:pt x="2135196" y="2709333"/>
                  </a:lnTo>
                  <a:lnTo>
                    <a:pt x="0" y="2709333"/>
                  </a:lnTo>
                  <a:close/>
                </a:path>
              </a:pathLst>
            </a:custGeom>
            <a:solidFill>
              <a:srgbClr val="00C2CB"/>
            </a:solidFill>
          </p:spPr>
        </p:sp>
        <p:sp>
          <p:nvSpPr>
            <p:cNvPr id="4" name="TextBox 4"/>
            <p:cNvSpPr txBox="1"/>
            <p:nvPr/>
          </p:nvSpPr>
          <p:spPr>
            <a:xfrm>
              <a:off x="0" y="-66675"/>
              <a:ext cx="2135196" cy="2776008"/>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946313" y="818703"/>
            <a:ext cx="7754183" cy="2308324"/>
          </a:xfrm>
          <a:prstGeom prst="rect">
            <a:avLst/>
          </a:prstGeom>
        </p:spPr>
        <p:txBody>
          <a:bodyPr lIns="0" tIns="0" rIns="0" bIns="0" rtlCol="0" anchor="t">
            <a:spAutoFit/>
          </a:bodyPr>
          <a:lstStyle/>
          <a:p>
            <a:pPr algn="l">
              <a:lnSpc>
                <a:spcPts val="9000"/>
              </a:lnSpc>
            </a:pPr>
            <a:r>
              <a:rPr lang="en-US" sz="7500" dirty="0">
                <a:solidFill>
                  <a:srgbClr val="000000"/>
                </a:solidFill>
                <a:latin typeface="Montserrat Bold"/>
                <a:ea typeface="Montserrat Bold"/>
                <a:cs typeface="Montserrat Bold"/>
                <a:sym typeface="Montserrat Bold"/>
              </a:rPr>
              <a:t>PROBLEM STATEMENT</a:t>
            </a:r>
          </a:p>
        </p:txBody>
      </p:sp>
      <p:grpSp>
        <p:nvGrpSpPr>
          <p:cNvPr id="6" name="Group 6"/>
          <p:cNvGrpSpPr/>
          <p:nvPr/>
        </p:nvGrpSpPr>
        <p:grpSpPr>
          <a:xfrm>
            <a:off x="0" y="811493"/>
            <a:ext cx="752915" cy="1159734"/>
            <a:chOff x="0" y="0"/>
            <a:chExt cx="198299" cy="305444"/>
          </a:xfrm>
        </p:grpSpPr>
        <p:sp>
          <p:nvSpPr>
            <p:cNvPr id="7" name="Freeform 7"/>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8C52FF"/>
            </a:solidFill>
          </p:spPr>
        </p:sp>
        <p:sp>
          <p:nvSpPr>
            <p:cNvPr id="8" name="TextBox 8"/>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sp>
        <p:nvSpPr>
          <p:cNvPr id="12" name="Freeform 12"/>
          <p:cNvSpPr/>
          <p:nvPr/>
        </p:nvSpPr>
        <p:spPr>
          <a:xfrm rot="5400000">
            <a:off x="7695666" y="8886117"/>
            <a:ext cx="819954" cy="836926"/>
          </a:xfrm>
          <a:custGeom>
            <a:avLst/>
            <a:gdLst/>
            <a:ahLst/>
            <a:cxnLst/>
            <a:rect l="l" t="t" r="r" b="b"/>
            <a:pathLst>
              <a:path w="819954" h="836926">
                <a:moveTo>
                  <a:pt x="0" y="0"/>
                </a:moveTo>
                <a:lnTo>
                  <a:pt x="819954" y="0"/>
                </a:lnTo>
                <a:lnTo>
                  <a:pt x="819954" y="836925"/>
                </a:lnTo>
                <a:lnTo>
                  <a:pt x="0" y="836925"/>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3" name="Freeform 13"/>
          <p:cNvSpPr/>
          <p:nvPr/>
        </p:nvSpPr>
        <p:spPr>
          <a:xfrm rot="5400000">
            <a:off x="16326079" y="56726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4" name="Freeform 14"/>
          <p:cNvSpPr/>
          <p:nvPr/>
        </p:nvSpPr>
        <p:spPr>
          <a:xfrm rot="5400000">
            <a:off x="16049289" y="139627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pic>
        <p:nvPicPr>
          <p:cNvPr id="20" name="Picture 19">
            <a:extLst>
              <a:ext uri="{FF2B5EF4-FFF2-40B4-BE49-F238E27FC236}">
                <a16:creationId xmlns:a16="http://schemas.microsoft.com/office/drawing/2014/main" xmlns="" id="{53AA3E6B-957D-6D61-3154-B20934714E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457" y="4181569"/>
            <a:ext cx="7279812"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xmlns="" id="{E7FDB187-5EAB-A9C3-E291-D7673F44EAD9}"/>
              </a:ext>
            </a:extLst>
          </p:cNvPr>
          <p:cNvSpPr txBox="1"/>
          <p:nvPr/>
        </p:nvSpPr>
        <p:spPr>
          <a:xfrm>
            <a:off x="13944600" y="10003817"/>
            <a:ext cx="9224743" cy="200055"/>
          </a:xfrm>
          <a:prstGeom prst="rect">
            <a:avLst/>
          </a:prstGeom>
          <a:noFill/>
        </p:spPr>
        <p:txBody>
          <a:bodyPr wrap="square" rtlCol="0">
            <a:spAutoFit/>
          </a:bodyPr>
          <a:lstStyle/>
          <a:p>
            <a:r>
              <a:rPr lang="en-IN" sz="700" dirty="0"/>
              <a:t>https://upload.wikimedia.org/wikipedia/commons/f/fd/Problem_Solving_Illustration_%28Concept_Image%29.jpg</a:t>
            </a:r>
          </a:p>
        </p:txBody>
      </p:sp>
      <p:sp>
        <p:nvSpPr>
          <p:cNvPr id="26" name="Text Placeholder 6">
            <a:extLst>
              <a:ext uri="{FF2B5EF4-FFF2-40B4-BE49-F238E27FC236}">
                <a16:creationId xmlns:a16="http://schemas.microsoft.com/office/drawing/2014/main" xmlns="" id="{11B2933A-52B5-FB05-87F4-A90D2D0D4533}"/>
              </a:ext>
            </a:extLst>
          </p:cNvPr>
          <p:cNvSpPr txBox="1">
            <a:spLocks/>
          </p:cNvSpPr>
          <p:nvPr/>
        </p:nvSpPr>
        <p:spPr>
          <a:xfrm>
            <a:off x="8300470" y="2739152"/>
            <a:ext cx="9812745" cy="5583008"/>
          </a:xfrm>
          <a:prstGeom prst="rect">
            <a:avLst/>
          </a:prstGeom>
          <a:ln>
            <a:solidFill>
              <a:srgbClr val="8C52FF"/>
            </a:solidFill>
          </a:ln>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just">
              <a:lnSpc>
                <a:spcPct val="200000"/>
              </a:lnSpc>
              <a:buFont typeface="Wingdings" panose="05000000000000000000" pitchFamily="2" charset="2"/>
              <a:buChar char="Ø"/>
            </a:pPr>
            <a:r>
              <a:rPr lang="en-IN" sz="2400" dirty="0">
                <a:latin typeface="Aptos Narrow" panose="020B0004020202020204" pitchFamily="34" charset="0"/>
              </a:rPr>
              <a:t>In today’s digital age </a:t>
            </a:r>
            <a:r>
              <a:rPr lang="en-US" sz="2400" dirty="0">
                <a:latin typeface="Aptos Narrow" panose="020B0004020202020204" pitchFamily="34" charset="0"/>
              </a:rPr>
              <a:t>finding the right restaurant among countless options can be overwhelming and time-consuming.</a:t>
            </a:r>
          </a:p>
          <a:p>
            <a:pPr marL="285750" indent="-285750" algn="just">
              <a:lnSpc>
                <a:spcPct val="200000"/>
              </a:lnSpc>
              <a:buFont typeface="Wingdings" panose="05000000000000000000" pitchFamily="2" charset="2"/>
              <a:buChar char="Ø"/>
            </a:pPr>
            <a:r>
              <a:rPr lang="en-US" sz="2400" dirty="0">
                <a:latin typeface="Aptos Narrow" panose="020B0004020202020204" pitchFamily="34" charset="0"/>
              </a:rPr>
              <a:t>Traditional search methods often fail to provide personalized results, leading to unsatisfactory dining experiences.</a:t>
            </a:r>
          </a:p>
          <a:p>
            <a:pPr marL="285750" indent="-285750" algn="just">
              <a:lnSpc>
                <a:spcPct val="200000"/>
              </a:lnSpc>
              <a:buFont typeface="Wingdings" panose="05000000000000000000" pitchFamily="2" charset="2"/>
              <a:buChar char="Ø"/>
            </a:pPr>
            <a:r>
              <a:rPr lang="en-US" sz="2400" dirty="0">
                <a:latin typeface="Aptos Narrow" panose="020B0004020202020204" pitchFamily="34" charset="0"/>
              </a:rPr>
              <a:t>The Restaurant Recommendation System addresses this issue by utilizing Big Data, Machine Learning, and cloud technologies to offer real-time, tailored restaurant suggestions that match users' preferences and needs.</a:t>
            </a:r>
            <a:endParaRPr lang="en-IN" sz="2400" dirty="0">
              <a:latin typeface="Aptos Narrow"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0" y="9239250"/>
            <a:ext cx="18288000" cy="1047750"/>
            <a:chOff x="0" y="0"/>
            <a:chExt cx="4816593" cy="275951"/>
          </a:xfrm>
        </p:grpSpPr>
        <p:sp>
          <p:nvSpPr>
            <p:cNvPr id="5" name="Freeform 5"/>
            <p:cNvSpPr/>
            <p:nvPr/>
          </p:nvSpPr>
          <p:spPr>
            <a:xfrm>
              <a:off x="0" y="0"/>
              <a:ext cx="4816592" cy="275951"/>
            </a:xfrm>
            <a:custGeom>
              <a:avLst/>
              <a:gdLst/>
              <a:ahLst/>
              <a:cxnLst/>
              <a:rect l="l" t="t" r="r" b="b"/>
              <a:pathLst>
                <a:path w="4816592" h="275951">
                  <a:moveTo>
                    <a:pt x="0" y="0"/>
                  </a:moveTo>
                  <a:lnTo>
                    <a:pt x="4816592" y="0"/>
                  </a:lnTo>
                  <a:lnTo>
                    <a:pt x="4816592" y="275951"/>
                  </a:lnTo>
                  <a:lnTo>
                    <a:pt x="0" y="275951"/>
                  </a:lnTo>
                  <a:close/>
                </a:path>
              </a:pathLst>
            </a:custGeom>
            <a:solidFill>
              <a:srgbClr val="00C2CB"/>
            </a:solidFill>
          </p:spPr>
        </p:sp>
        <p:sp>
          <p:nvSpPr>
            <p:cNvPr id="6" name="TextBox 6"/>
            <p:cNvSpPr txBox="1"/>
            <p:nvPr/>
          </p:nvSpPr>
          <p:spPr>
            <a:xfrm>
              <a:off x="0" y="-66675"/>
              <a:ext cx="4816593" cy="342626"/>
            </a:xfrm>
            <a:prstGeom prst="rect">
              <a:avLst/>
            </a:prstGeom>
          </p:spPr>
          <p:txBody>
            <a:bodyPr lIns="50800" tIns="50800" rIns="50800" bIns="50800" rtlCol="0" anchor="ctr"/>
            <a:lstStyle/>
            <a:p>
              <a:pPr algn="ctr">
                <a:lnSpc>
                  <a:spcPts val="3150"/>
                </a:lnSpc>
              </a:pPr>
              <a:endParaRPr/>
            </a:p>
          </p:txBody>
        </p:sp>
      </p:grpSp>
      <p:grpSp>
        <p:nvGrpSpPr>
          <p:cNvPr id="9" name="Group 9"/>
          <p:cNvGrpSpPr/>
          <p:nvPr/>
        </p:nvGrpSpPr>
        <p:grpSpPr>
          <a:xfrm>
            <a:off x="663454" y="578530"/>
            <a:ext cx="1382315" cy="1354284"/>
            <a:chOff x="0" y="0"/>
            <a:chExt cx="1843087" cy="1805712"/>
          </a:xfrm>
        </p:grpSpPr>
        <p:sp>
          <p:nvSpPr>
            <p:cNvPr id="10" name="Freeform 10"/>
            <p:cNvSpPr/>
            <p:nvPr/>
          </p:nvSpPr>
          <p:spPr>
            <a:xfrm rot="5400000" flipV="1">
              <a:off x="376381" y="-15024"/>
              <a:ext cx="1451682" cy="1481730"/>
            </a:xfrm>
            <a:custGeom>
              <a:avLst/>
              <a:gdLst/>
              <a:ahLst/>
              <a:cxnLst/>
              <a:rect l="l" t="t" r="r" b="b"/>
              <a:pathLst>
                <a:path w="1451682" h="1481730">
                  <a:moveTo>
                    <a:pt x="0" y="1481730"/>
                  </a:moveTo>
                  <a:lnTo>
                    <a:pt x="1451682" y="1481730"/>
                  </a:lnTo>
                  <a:lnTo>
                    <a:pt x="1451682" y="0"/>
                  </a:lnTo>
                  <a:lnTo>
                    <a:pt x="0" y="0"/>
                  </a:lnTo>
                  <a:lnTo>
                    <a:pt x="0" y="148173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1" name="Freeform 11"/>
            <p:cNvSpPr/>
            <p:nvPr/>
          </p:nvSpPr>
          <p:spPr>
            <a:xfrm rot="5400000">
              <a:off x="7328" y="1090325"/>
              <a:ext cx="708059" cy="722714"/>
            </a:xfrm>
            <a:custGeom>
              <a:avLst/>
              <a:gdLst/>
              <a:ahLst/>
              <a:cxnLst/>
              <a:rect l="l" t="t" r="r" b="b"/>
              <a:pathLst>
                <a:path w="708059" h="722714">
                  <a:moveTo>
                    <a:pt x="0" y="0"/>
                  </a:moveTo>
                  <a:lnTo>
                    <a:pt x="708059" y="0"/>
                  </a:lnTo>
                  <a:lnTo>
                    <a:pt x="708059" y="722715"/>
                  </a:lnTo>
                  <a:lnTo>
                    <a:pt x="0" y="722715"/>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grpSp>
      <p:sp>
        <p:nvSpPr>
          <p:cNvPr id="13" name="Freeform 13"/>
          <p:cNvSpPr/>
          <p:nvPr/>
        </p:nvSpPr>
        <p:spPr>
          <a:xfrm rot="5400000">
            <a:off x="1244366" y="8694209"/>
            <a:ext cx="819954" cy="836926"/>
          </a:xfrm>
          <a:custGeom>
            <a:avLst/>
            <a:gdLst/>
            <a:ahLst/>
            <a:cxnLst/>
            <a:rect l="l" t="t" r="r" b="b"/>
            <a:pathLst>
              <a:path w="819954" h="836926">
                <a:moveTo>
                  <a:pt x="0" y="0"/>
                </a:moveTo>
                <a:lnTo>
                  <a:pt x="819953" y="0"/>
                </a:lnTo>
                <a:lnTo>
                  <a:pt x="819953" y="836926"/>
                </a:lnTo>
                <a:lnTo>
                  <a:pt x="0" y="836926"/>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4" name="Freeform 14"/>
          <p:cNvSpPr/>
          <p:nvPr/>
        </p:nvSpPr>
        <p:spPr>
          <a:xfrm rot="5400000">
            <a:off x="17429303" y="223477"/>
            <a:ext cx="598556" cy="610945"/>
          </a:xfrm>
          <a:custGeom>
            <a:avLst/>
            <a:gdLst/>
            <a:ahLst/>
            <a:cxnLst/>
            <a:rect l="l" t="t" r="r" b="b"/>
            <a:pathLst>
              <a:path w="598556" h="610945">
                <a:moveTo>
                  <a:pt x="0" y="0"/>
                </a:moveTo>
                <a:lnTo>
                  <a:pt x="598556" y="0"/>
                </a:lnTo>
                <a:lnTo>
                  <a:pt x="598556" y="610945"/>
                </a:lnTo>
                <a:lnTo>
                  <a:pt x="0" y="610945"/>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grpSp>
        <p:nvGrpSpPr>
          <p:cNvPr id="18" name="Group 17">
            <a:extLst>
              <a:ext uri="{FF2B5EF4-FFF2-40B4-BE49-F238E27FC236}">
                <a16:creationId xmlns:a16="http://schemas.microsoft.com/office/drawing/2014/main" xmlns="" id="{589BD89E-4E48-760D-4D5B-B2E974490416}"/>
              </a:ext>
            </a:extLst>
          </p:cNvPr>
          <p:cNvGrpSpPr/>
          <p:nvPr/>
        </p:nvGrpSpPr>
        <p:grpSpPr>
          <a:xfrm>
            <a:off x="929608" y="3804455"/>
            <a:ext cx="8734708" cy="1371600"/>
            <a:chOff x="1149093" y="3284570"/>
            <a:chExt cx="8734708" cy="1371600"/>
          </a:xfrm>
        </p:grpSpPr>
        <p:sp>
          <p:nvSpPr>
            <p:cNvPr id="2" name="TextBox 2"/>
            <p:cNvSpPr txBox="1"/>
            <p:nvPr/>
          </p:nvSpPr>
          <p:spPr>
            <a:xfrm>
              <a:off x="2520693" y="3393289"/>
              <a:ext cx="7363108" cy="1154162"/>
            </a:xfrm>
            <a:prstGeom prst="rect">
              <a:avLst/>
            </a:prstGeom>
          </p:spPr>
          <p:txBody>
            <a:bodyPr lIns="0" tIns="0" rIns="0" bIns="0" rtlCol="0" anchor="t">
              <a:spAutoFit/>
            </a:bodyPr>
            <a:lstStyle/>
            <a:p>
              <a:pPr algn="l">
                <a:lnSpc>
                  <a:spcPts val="9000"/>
                </a:lnSpc>
              </a:pPr>
              <a:r>
                <a:rPr lang="en-US" sz="7500" dirty="0">
                  <a:solidFill>
                    <a:srgbClr val="000000"/>
                  </a:solidFill>
                  <a:latin typeface="Montserrat Bold"/>
                  <a:ea typeface="Montserrat Bold"/>
                  <a:cs typeface="Montserrat Bold"/>
                  <a:sym typeface="Montserrat Bold"/>
                </a:rPr>
                <a:t>Dataset</a:t>
              </a:r>
            </a:p>
          </p:txBody>
        </p:sp>
        <p:pic>
          <p:nvPicPr>
            <p:cNvPr id="16" name="Graphic 15" descr="Database">
              <a:extLst>
                <a:ext uri="{FF2B5EF4-FFF2-40B4-BE49-F238E27FC236}">
                  <a16:creationId xmlns:a16="http://schemas.microsoft.com/office/drawing/2014/main" xmlns="" id="{663C8378-7049-02B0-31E7-0C17E737CCA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149093" y="3284570"/>
              <a:ext cx="1371600" cy="1371600"/>
            </a:xfrm>
            <a:prstGeom prst="rect">
              <a:avLst/>
            </a:prstGeom>
          </p:spPr>
        </p:pic>
      </p:grpSp>
      <p:sp>
        <p:nvSpPr>
          <p:cNvPr id="17" name="TextBox 16">
            <a:extLst>
              <a:ext uri="{FF2B5EF4-FFF2-40B4-BE49-F238E27FC236}">
                <a16:creationId xmlns:a16="http://schemas.microsoft.com/office/drawing/2014/main" xmlns="" id="{711265A5-CC0C-1AFF-C790-4C123356C9DF}"/>
              </a:ext>
            </a:extLst>
          </p:cNvPr>
          <p:cNvSpPr txBox="1"/>
          <p:nvPr/>
        </p:nvSpPr>
        <p:spPr>
          <a:xfrm>
            <a:off x="7035665" y="1401769"/>
            <a:ext cx="10995146" cy="6981719"/>
          </a:xfrm>
          <a:prstGeom prst="rect">
            <a:avLst/>
          </a:prstGeom>
          <a:ln>
            <a:solidFill>
              <a:srgbClr val="00B0F0"/>
            </a:solidFill>
          </a:ln>
        </p:spPr>
        <p:txBody>
          <a:bodyPr wrap="square" rtlCol="0">
            <a:spAutoFit/>
          </a:bodyPr>
          <a:lstStyle/>
          <a:p>
            <a:pPr marL="342900" indent="-342900">
              <a:lnSpc>
                <a:spcPct val="100000"/>
              </a:lnSpc>
              <a:spcBef>
                <a:spcPts val="0"/>
              </a:spcBef>
              <a:buFont typeface="Wingdings" panose="05000000000000000000" pitchFamily="2" charset="2"/>
              <a:buChar char="Ø"/>
            </a:pPr>
            <a:r>
              <a:rPr lang="en-IN" sz="2800" dirty="0">
                <a:latin typeface="Times New Roman" panose="02020603050405020304" pitchFamily="18" charset="0"/>
                <a:ea typeface="微软雅黑"/>
                <a:cs typeface="Times New Roman" panose="02020603050405020304" pitchFamily="18" charset="0"/>
              </a:rPr>
              <a:t>YELP dataset</a:t>
            </a:r>
            <a:r>
              <a:rPr lang="en-US" sz="2800" dirty="0">
                <a:latin typeface="Times New Roman" panose="02020603050405020304" pitchFamily="18" charset="0"/>
                <a:ea typeface="微软雅黑"/>
                <a:cs typeface="Times New Roman" panose="02020603050405020304" pitchFamily="18" charset="0"/>
              </a:rPr>
              <a:t> is a subset of our businesses, reviews, and user data for use in connection with academic research.</a:t>
            </a:r>
          </a:p>
          <a:p>
            <a:pPr marL="285750" indent="-285750">
              <a:lnSpc>
                <a:spcPct val="100000"/>
              </a:lnSpc>
              <a:spcBef>
                <a:spcPts val="0"/>
              </a:spcBef>
              <a:buFont typeface="Wingdings" panose="05000000000000000000" pitchFamily="2" charset="2"/>
              <a:buChar char="v"/>
            </a:pPr>
            <a:endParaRPr lang="en-US" sz="2800" dirty="0">
              <a:latin typeface="Times New Roman" panose="02020603050405020304" pitchFamily="18" charset="0"/>
              <a:ea typeface="微软雅黑"/>
              <a:cs typeface="Times New Roman" panose="02020603050405020304" pitchFamily="18" charset="0"/>
            </a:endParaRPr>
          </a:p>
          <a:p>
            <a:pPr marL="342900" indent="-342900">
              <a:lnSpc>
                <a:spcPct val="100000"/>
              </a:lnSpc>
              <a:spcBef>
                <a:spcPts val="0"/>
              </a:spcBef>
              <a:buFont typeface="Wingdings" panose="05000000000000000000" pitchFamily="2" charset="2"/>
              <a:buChar char="Ø"/>
            </a:pPr>
            <a:r>
              <a:rPr lang="en-US" sz="2800" dirty="0">
                <a:latin typeface="Times New Roman" panose="02020603050405020304" pitchFamily="18" charset="0"/>
                <a:ea typeface="微软雅黑"/>
                <a:cs typeface="Times New Roman" panose="02020603050405020304" pitchFamily="18" charset="0"/>
              </a:rPr>
              <a:t> The data is available in Json file format.</a:t>
            </a:r>
          </a:p>
          <a:p>
            <a:pPr>
              <a:lnSpc>
                <a:spcPct val="100000"/>
              </a:lnSpc>
              <a:spcBef>
                <a:spcPts val="0"/>
              </a:spcBef>
            </a:pPr>
            <a:endParaRPr lang="en-US" sz="2800" dirty="0">
              <a:latin typeface="Times New Roman" panose="02020603050405020304" pitchFamily="18" charset="0"/>
              <a:ea typeface="微软雅黑"/>
              <a:cs typeface="Times New Roman" panose="02020603050405020304" pitchFamily="18" charset="0"/>
            </a:endParaRPr>
          </a:p>
          <a:p>
            <a:pPr marL="342900" indent="-342900">
              <a:lnSpc>
                <a:spcPct val="100000"/>
              </a:lnSpc>
              <a:spcBef>
                <a:spcPts val="0"/>
              </a:spcBef>
              <a:buFont typeface="Wingdings" panose="05000000000000000000" pitchFamily="2" charset="2"/>
              <a:buChar char="Ø"/>
            </a:pPr>
            <a:r>
              <a:rPr lang="en-US" sz="2800" dirty="0">
                <a:latin typeface="Times New Roman" panose="02020603050405020304" pitchFamily="18" charset="0"/>
                <a:ea typeface="微软雅黑"/>
                <a:cs typeface="Times New Roman" panose="02020603050405020304" pitchFamily="18" charset="0"/>
              </a:rPr>
              <a:t> This dataset contains  1.5M Businesses data, 7M Reviews data, 2M Users data, 1.2M Check-ins data, 1.5M Tips data.</a:t>
            </a:r>
          </a:p>
          <a:p>
            <a:pPr>
              <a:lnSpc>
                <a:spcPct val="100000"/>
              </a:lnSpc>
              <a:spcBef>
                <a:spcPts val="0"/>
              </a:spcBef>
            </a:pPr>
            <a:endParaRPr lang="en-US" sz="2800" dirty="0">
              <a:latin typeface="Times New Roman" panose="02020603050405020304" pitchFamily="18" charset="0"/>
              <a:ea typeface="微软雅黑"/>
              <a:cs typeface="Times New Roman" panose="02020603050405020304" pitchFamily="18" charset="0"/>
            </a:endParaRPr>
          </a:p>
          <a:p>
            <a:pPr marL="342900" indent="-342900">
              <a:lnSpc>
                <a:spcPct val="100000"/>
              </a:lnSpc>
              <a:spcBef>
                <a:spcPts val="0"/>
              </a:spcBef>
              <a:buFont typeface="Wingdings" panose="05000000000000000000" pitchFamily="2" charset="2"/>
              <a:buChar char="Ø"/>
            </a:pPr>
            <a:r>
              <a:rPr lang="en-US" sz="2800" dirty="0">
                <a:latin typeface="Times New Roman" panose="02020603050405020304" pitchFamily="18" charset="0"/>
                <a:ea typeface="微软雅黑"/>
                <a:cs typeface="Times New Roman" panose="02020603050405020304" pitchFamily="18" charset="0"/>
              </a:rPr>
              <a:t> The Data describes attributes as follows :</a:t>
            </a:r>
          </a:p>
          <a:p>
            <a:pPr>
              <a:lnSpc>
                <a:spcPct val="100000"/>
              </a:lnSpc>
              <a:spcBef>
                <a:spcPts val="0"/>
              </a:spcBef>
            </a:pPr>
            <a:endParaRPr lang="en-US" sz="2000" dirty="0">
              <a:latin typeface="Times New Roman" panose="02020603050405020304" pitchFamily="18" charset="0"/>
              <a:ea typeface="微软雅黑"/>
              <a:cs typeface="Times New Roman" panose="02020603050405020304" pitchFamily="18" charset="0"/>
            </a:endParaRPr>
          </a:p>
          <a:p>
            <a:pPr>
              <a:lnSpc>
                <a:spcPct val="150000"/>
              </a:lnSpc>
              <a:spcBef>
                <a:spcPts val="0"/>
              </a:spcBef>
            </a:pPr>
            <a:r>
              <a:rPr lang="en-US" sz="2400" dirty="0">
                <a:latin typeface="Times New Roman" panose="02020603050405020304" pitchFamily="18" charset="0"/>
                <a:ea typeface="微软雅黑"/>
                <a:cs typeface="Times New Roman" panose="02020603050405020304" pitchFamily="18" charset="0"/>
              </a:rPr>
              <a:t>      a. </a:t>
            </a:r>
            <a:r>
              <a:rPr lang="en-US" sz="2400" dirty="0" err="1">
                <a:latin typeface="Times New Roman" panose="02020603050405020304" pitchFamily="18" charset="0"/>
                <a:ea typeface="微软雅黑"/>
                <a:cs typeface="Times New Roman" panose="02020603050405020304" pitchFamily="18" charset="0"/>
              </a:rPr>
              <a:t>business.json</a:t>
            </a:r>
            <a:r>
              <a:rPr lang="en-US" sz="2400" dirty="0">
                <a:latin typeface="Times New Roman" panose="02020603050405020304" pitchFamily="18" charset="0"/>
                <a:ea typeface="微软雅黑"/>
                <a:cs typeface="Times New Roman" panose="02020603050405020304" pitchFamily="18" charset="0"/>
              </a:rPr>
              <a:t>: business id, </a:t>
            </a:r>
            <a:r>
              <a:rPr lang="en-US" sz="2400" dirty="0" err="1">
                <a:latin typeface="Times New Roman" panose="02020603050405020304" pitchFamily="18" charset="0"/>
                <a:ea typeface="微软雅黑"/>
                <a:cs typeface="Times New Roman" panose="02020603050405020304" pitchFamily="18" charset="0"/>
              </a:rPr>
              <a:t>name,address,city,postal</a:t>
            </a:r>
            <a:r>
              <a:rPr lang="en-US" sz="2400" dirty="0">
                <a:latin typeface="Times New Roman" panose="02020603050405020304" pitchFamily="18" charset="0"/>
                <a:ea typeface="微软雅黑"/>
                <a:cs typeface="Times New Roman" panose="02020603050405020304" pitchFamily="18" charset="0"/>
              </a:rPr>
              <a:t> </a:t>
            </a:r>
            <a:r>
              <a:rPr lang="en-US" sz="2400" dirty="0" err="1">
                <a:latin typeface="Times New Roman" panose="02020603050405020304" pitchFamily="18" charset="0"/>
                <a:ea typeface="微软雅黑"/>
                <a:cs typeface="Times New Roman" panose="02020603050405020304" pitchFamily="18" charset="0"/>
              </a:rPr>
              <a:t>code,state,lat,long</a:t>
            </a:r>
            <a:endParaRPr lang="en-US" sz="2400" dirty="0">
              <a:latin typeface="Times New Roman" panose="02020603050405020304" pitchFamily="18" charset="0"/>
              <a:ea typeface="微软雅黑"/>
              <a:cs typeface="Times New Roman" panose="02020603050405020304" pitchFamily="18" charset="0"/>
            </a:endParaRPr>
          </a:p>
          <a:p>
            <a:pPr>
              <a:lnSpc>
                <a:spcPct val="150000"/>
              </a:lnSpc>
              <a:spcBef>
                <a:spcPts val="0"/>
              </a:spcBef>
            </a:pPr>
            <a:r>
              <a:rPr lang="en-US" sz="2400" dirty="0">
                <a:latin typeface="Times New Roman" panose="02020603050405020304" pitchFamily="18" charset="0"/>
                <a:ea typeface="微软雅黑"/>
                <a:cs typeface="Times New Roman" panose="02020603050405020304" pitchFamily="18" charset="0"/>
              </a:rPr>
              <a:t>      b. </a:t>
            </a:r>
            <a:r>
              <a:rPr lang="en-US" sz="2400" dirty="0" err="1">
                <a:latin typeface="Times New Roman" panose="02020603050405020304" pitchFamily="18" charset="0"/>
                <a:ea typeface="微软雅黑"/>
                <a:cs typeface="Times New Roman" panose="02020603050405020304" pitchFamily="18" charset="0"/>
              </a:rPr>
              <a:t>review.json</a:t>
            </a:r>
            <a:r>
              <a:rPr lang="en-US" sz="2400" dirty="0">
                <a:latin typeface="Times New Roman" panose="02020603050405020304" pitchFamily="18" charset="0"/>
                <a:ea typeface="微软雅黑"/>
                <a:cs typeface="Times New Roman" panose="02020603050405020304" pitchFamily="18" charset="0"/>
              </a:rPr>
              <a:t>: review text, star ratings, and helpfulness votes	</a:t>
            </a:r>
          </a:p>
          <a:p>
            <a:pPr>
              <a:lnSpc>
                <a:spcPct val="150000"/>
              </a:lnSpc>
              <a:spcBef>
                <a:spcPts val="0"/>
              </a:spcBef>
            </a:pPr>
            <a:r>
              <a:rPr lang="en-US" sz="2400" dirty="0">
                <a:latin typeface="Times New Roman" panose="02020603050405020304" pitchFamily="18" charset="0"/>
                <a:ea typeface="微软雅黑"/>
                <a:cs typeface="Times New Roman" panose="02020603050405020304" pitchFamily="18" charset="0"/>
              </a:rPr>
              <a:t>      c. </a:t>
            </a:r>
            <a:r>
              <a:rPr lang="en-US" sz="2400" dirty="0" err="1">
                <a:latin typeface="Times New Roman" panose="02020603050405020304" pitchFamily="18" charset="0"/>
                <a:ea typeface="微软雅黑"/>
                <a:cs typeface="Times New Roman" panose="02020603050405020304" pitchFamily="18" charset="0"/>
              </a:rPr>
              <a:t>user.json</a:t>
            </a:r>
            <a:r>
              <a:rPr lang="en-US" sz="2400" dirty="0">
                <a:latin typeface="Times New Roman" panose="02020603050405020304" pitchFamily="18" charset="0"/>
                <a:ea typeface="微软雅黑"/>
                <a:cs typeface="Times New Roman" panose="02020603050405020304" pitchFamily="18" charset="0"/>
              </a:rPr>
              <a:t>: information about users, their review count, average ratings.</a:t>
            </a:r>
          </a:p>
          <a:p>
            <a:pPr>
              <a:lnSpc>
                <a:spcPct val="150000"/>
              </a:lnSpc>
              <a:spcBef>
                <a:spcPts val="0"/>
              </a:spcBef>
            </a:pPr>
            <a:r>
              <a:rPr lang="en-US" sz="2400" dirty="0">
                <a:latin typeface="Times New Roman" panose="02020603050405020304" pitchFamily="18" charset="0"/>
                <a:ea typeface="微软雅黑"/>
                <a:cs typeface="Times New Roman" panose="02020603050405020304" pitchFamily="18" charset="0"/>
              </a:rPr>
              <a:t>      d. Check-</a:t>
            </a:r>
            <a:r>
              <a:rPr lang="en-US" sz="2400" dirty="0" err="1">
                <a:latin typeface="Times New Roman" panose="02020603050405020304" pitchFamily="18" charset="0"/>
                <a:ea typeface="微软雅黑"/>
                <a:cs typeface="Times New Roman" panose="02020603050405020304" pitchFamily="18" charset="0"/>
              </a:rPr>
              <a:t>ins.json</a:t>
            </a:r>
            <a:r>
              <a:rPr lang="en-US" sz="2400" dirty="0">
                <a:latin typeface="Times New Roman" panose="02020603050405020304" pitchFamily="18" charset="0"/>
                <a:ea typeface="微软雅黑"/>
                <a:cs typeface="Times New Roman" panose="02020603050405020304" pitchFamily="18" charset="0"/>
              </a:rPr>
              <a:t> : timestamps and user counts</a:t>
            </a:r>
          </a:p>
          <a:p>
            <a:pPr>
              <a:lnSpc>
                <a:spcPct val="150000"/>
              </a:lnSpc>
              <a:spcBef>
                <a:spcPts val="0"/>
              </a:spcBef>
            </a:pPr>
            <a:r>
              <a:rPr lang="en-US" sz="2400" dirty="0">
                <a:latin typeface="Times New Roman" panose="02020603050405020304" pitchFamily="18" charset="0"/>
                <a:ea typeface="微软雅黑"/>
                <a:cs typeface="Times New Roman" panose="02020603050405020304" pitchFamily="18" charset="0"/>
              </a:rPr>
              <a:t>      e. Tips: Features brief user-generated tips and advice related to businesses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23323" y="4987319"/>
            <a:ext cx="5776431" cy="1848331"/>
            <a:chOff x="0" y="0"/>
            <a:chExt cx="7701908" cy="2464442"/>
          </a:xfrm>
        </p:grpSpPr>
        <p:grpSp>
          <p:nvGrpSpPr>
            <p:cNvPr id="3" name="Group 3"/>
            <p:cNvGrpSpPr/>
            <p:nvPr/>
          </p:nvGrpSpPr>
          <p:grpSpPr>
            <a:xfrm rot="2005963">
              <a:off x="-275282" y="1113974"/>
              <a:ext cx="4114800" cy="236494"/>
              <a:chOff x="0" y="0"/>
              <a:chExt cx="812800" cy="46715"/>
            </a:xfrm>
          </p:grpSpPr>
          <p:sp>
            <p:nvSpPr>
              <p:cNvPr id="4" name="Freeform 4"/>
              <p:cNvSpPr/>
              <p:nvPr/>
            </p:nvSpPr>
            <p:spPr>
              <a:xfrm>
                <a:off x="0" y="0"/>
                <a:ext cx="812800" cy="46715"/>
              </a:xfrm>
              <a:custGeom>
                <a:avLst/>
                <a:gdLst/>
                <a:ahLst/>
                <a:cxnLst/>
                <a:rect l="l" t="t" r="r" b="b"/>
                <a:pathLst>
                  <a:path w="812800" h="46715">
                    <a:moveTo>
                      <a:pt x="0" y="0"/>
                    </a:moveTo>
                    <a:lnTo>
                      <a:pt x="812800" y="0"/>
                    </a:lnTo>
                    <a:lnTo>
                      <a:pt x="812800" y="46715"/>
                    </a:lnTo>
                    <a:lnTo>
                      <a:pt x="0" y="46715"/>
                    </a:lnTo>
                    <a:close/>
                  </a:path>
                </a:pathLst>
              </a:custGeom>
              <a:solidFill>
                <a:srgbClr val="F4F4F4"/>
              </a:solidFill>
            </p:spPr>
          </p:sp>
          <p:sp>
            <p:nvSpPr>
              <p:cNvPr id="5" name="TextBox 5"/>
              <p:cNvSpPr txBox="1"/>
              <p:nvPr/>
            </p:nvSpPr>
            <p:spPr>
              <a:xfrm>
                <a:off x="0" y="-66675"/>
                <a:ext cx="812800" cy="113390"/>
              </a:xfrm>
              <a:prstGeom prst="rect">
                <a:avLst/>
              </a:prstGeom>
            </p:spPr>
            <p:txBody>
              <a:bodyPr lIns="50800" tIns="50800" rIns="50800" bIns="50800" rtlCol="0" anchor="ctr"/>
              <a:lstStyle/>
              <a:p>
                <a:pPr algn="ctr">
                  <a:lnSpc>
                    <a:spcPts val="3150"/>
                  </a:lnSpc>
                </a:pPr>
                <a:endParaRPr/>
              </a:p>
            </p:txBody>
          </p:sp>
        </p:grpSp>
        <p:grpSp>
          <p:nvGrpSpPr>
            <p:cNvPr id="6" name="Group 6"/>
            <p:cNvGrpSpPr/>
            <p:nvPr/>
          </p:nvGrpSpPr>
          <p:grpSpPr>
            <a:xfrm rot="8954029">
              <a:off x="3816175" y="1124867"/>
              <a:ext cx="4114800" cy="236494"/>
              <a:chOff x="0" y="0"/>
              <a:chExt cx="812800" cy="46715"/>
            </a:xfrm>
          </p:grpSpPr>
          <p:sp>
            <p:nvSpPr>
              <p:cNvPr id="7" name="Freeform 7"/>
              <p:cNvSpPr/>
              <p:nvPr/>
            </p:nvSpPr>
            <p:spPr>
              <a:xfrm>
                <a:off x="0" y="0"/>
                <a:ext cx="812800" cy="46715"/>
              </a:xfrm>
              <a:custGeom>
                <a:avLst/>
                <a:gdLst/>
                <a:ahLst/>
                <a:cxnLst/>
                <a:rect l="l" t="t" r="r" b="b"/>
                <a:pathLst>
                  <a:path w="812800" h="46715">
                    <a:moveTo>
                      <a:pt x="0" y="0"/>
                    </a:moveTo>
                    <a:lnTo>
                      <a:pt x="812800" y="0"/>
                    </a:lnTo>
                    <a:lnTo>
                      <a:pt x="812800" y="46715"/>
                    </a:lnTo>
                    <a:lnTo>
                      <a:pt x="0" y="46715"/>
                    </a:lnTo>
                    <a:close/>
                  </a:path>
                </a:pathLst>
              </a:custGeom>
              <a:solidFill>
                <a:srgbClr val="F4F4F4"/>
              </a:solidFill>
            </p:spPr>
          </p:sp>
          <p:sp>
            <p:nvSpPr>
              <p:cNvPr id="8" name="TextBox 8"/>
              <p:cNvSpPr txBox="1"/>
              <p:nvPr/>
            </p:nvSpPr>
            <p:spPr>
              <a:xfrm>
                <a:off x="0" y="-66675"/>
                <a:ext cx="812800" cy="113390"/>
              </a:xfrm>
              <a:prstGeom prst="rect">
                <a:avLst/>
              </a:prstGeom>
            </p:spPr>
            <p:txBody>
              <a:bodyPr lIns="50800" tIns="50800" rIns="50800" bIns="50800" rtlCol="0" anchor="ctr"/>
              <a:lstStyle/>
              <a:p>
                <a:pPr algn="ctr">
                  <a:lnSpc>
                    <a:spcPts val="3150"/>
                  </a:lnSpc>
                </a:pPr>
                <a:endParaRPr/>
              </a:p>
            </p:txBody>
          </p:sp>
        </p:grpSp>
      </p:grpSp>
      <p:grpSp>
        <p:nvGrpSpPr>
          <p:cNvPr id="9" name="Group 9"/>
          <p:cNvGrpSpPr/>
          <p:nvPr/>
        </p:nvGrpSpPr>
        <p:grpSpPr>
          <a:xfrm>
            <a:off x="9954517" y="4987319"/>
            <a:ext cx="5776431" cy="1848331"/>
            <a:chOff x="0" y="0"/>
            <a:chExt cx="7701908" cy="2464442"/>
          </a:xfrm>
        </p:grpSpPr>
        <p:grpSp>
          <p:nvGrpSpPr>
            <p:cNvPr id="10" name="Group 10"/>
            <p:cNvGrpSpPr/>
            <p:nvPr/>
          </p:nvGrpSpPr>
          <p:grpSpPr>
            <a:xfrm rot="2005963">
              <a:off x="-275282" y="1113974"/>
              <a:ext cx="4114800" cy="236494"/>
              <a:chOff x="0" y="0"/>
              <a:chExt cx="812800" cy="46715"/>
            </a:xfrm>
          </p:grpSpPr>
          <p:sp>
            <p:nvSpPr>
              <p:cNvPr id="11" name="Freeform 11"/>
              <p:cNvSpPr/>
              <p:nvPr/>
            </p:nvSpPr>
            <p:spPr>
              <a:xfrm>
                <a:off x="0" y="0"/>
                <a:ext cx="812800" cy="46715"/>
              </a:xfrm>
              <a:custGeom>
                <a:avLst/>
                <a:gdLst/>
                <a:ahLst/>
                <a:cxnLst/>
                <a:rect l="l" t="t" r="r" b="b"/>
                <a:pathLst>
                  <a:path w="812800" h="46715">
                    <a:moveTo>
                      <a:pt x="0" y="0"/>
                    </a:moveTo>
                    <a:lnTo>
                      <a:pt x="812800" y="0"/>
                    </a:lnTo>
                    <a:lnTo>
                      <a:pt x="812800" y="46715"/>
                    </a:lnTo>
                    <a:lnTo>
                      <a:pt x="0" y="46715"/>
                    </a:lnTo>
                    <a:close/>
                  </a:path>
                </a:pathLst>
              </a:custGeom>
              <a:solidFill>
                <a:srgbClr val="F4F4F4"/>
              </a:solidFill>
            </p:spPr>
          </p:sp>
          <p:sp>
            <p:nvSpPr>
              <p:cNvPr id="12" name="TextBox 12"/>
              <p:cNvSpPr txBox="1"/>
              <p:nvPr/>
            </p:nvSpPr>
            <p:spPr>
              <a:xfrm>
                <a:off x="0" y="-66675"/>
                <a:ext cx="812800" cy="113390"/>
              </a:xfrm>
              <a:prstGeom prst="rect">
                <a:avLst/>
              </a:prstGeom>
            </p:spPr>
            <p:txBody>
              <a:bodyPr lIns="50800" tIns="50800" rIns="50800" bIns="50800" rtlCol="0" anchor="ctr"/>
              <a:lstStyle/>
              <a:p>
                <a:pPr algn="ctr">
                  <a:lnSpc>
                    <a:spcPts val="3150"/>
                  </a:lnSpc>
                </a:pPr>
                <a:endParaRPr dirty="0"/>
              </a:p>
            </p:txBody>
          </p:sp>
        </p:grpSp>
        <p:grpSp>
          <p:nvGrpSpPr>
            <p:cNvPr id="13" name="Group 13"/>
            <p:cNvGrpSpPr/>
            <p:nvPr/>
          </p:nvGrpSpPr>
          <p:grpSpPr>
            <a:xfrm rot="8954029">
              <a:off x="3816175" y="1124867"/>
              <a:ext cx="4114800" cy="236494"/>
              <a:chOff x="0" y="0"/>
              <a:chExt cx="812800" cy="46715"/>
            </a:xfrm>
          </p:grpSpPr>
          <p:sp>
            <p:nvSpPr>
              <p:cNvPr id="14" name="Freeform 14"/>
              <p:cNvSpPr/>
              <p:nvPr/>
            </p:nvSpPr>
            <p:spPr>
              <a:xfrm>
                <a:off x="0" y="0"/>
                <a:ext cx="812800" cy="46715"/>
              </a:xfrm>
              <a:custGeom>
                <a:avLst/>
                <a:gdLst/>
                <a:ahLst/>
                <a:cxnLst/>
                <a:rect l="l" t="t" r="r" b="b"/>
                <a:pathLst>
                  <a:path w="812800" h="46715">
                    <a:moveTo>
                      <a:pt x="0" y="0"/>
                    </a:moveTo>
                    <a:lnTo>
                      <a:pt x="812800" y="0"/>
                    </a:lnTo>
                    <a:lnTo>
                      <a:pt x="812800" y="46715"/>
                    </a:lnTo>
                    <a:lnTo>
                      <a:pt x="0" y="46715"/>
                    </a:lnTo>
                    <a:close/>
                  </a:path>
                </a:pathLst>
              </a:custGeom>
              <a:solidFill>
                <a:srgbClr val="F4F4F4"/>
              </a:solidFill>
            </p:spPr>
          </p:sp>
          <p:sp>
            <p:nvSpPr>
              <p:cNvPr id="15" name="TextBox 15"/>
              <p:cNvSpPr txBox="1"/>
              <p:nvPr/>
            </p:nvSpPr>
            <p:spPr>
              <a:xfrm>
                <a:off x="0" y="-66675"/>
                <a:ext cx="812800" cy="113390"/>
              </a:xfrm>
              <a:prstGeom prst="rect">
                <a:avLst/>
              </a:prstGeom>
            </p:spPr>
            <p:txBody>
              <a:bodyPr lIns="50800" tIns="50800" rIns="50800" bIns="50800" rtlCol="0" anchor="ctr"/>
              <a:lstStyle/>
              <a:p>
                <a:pPr algn="ctr">
                  <a:lnSpc>
                    <a:spcPts val="3150"/>
                  </a:lnSpc>
                </a:pPr>
                <a:endParaRPr/>
              </a:p>
            </p:txBody>
          </p:sp>
        </p:grpSp>
      </p:grpSp>
      <p:grpSp>
        <p:nvGrpSpPr>
          <p:cNvPr id="16" name="Group 16"/>
          <p:cNvGrpSpPr/>
          <p:nvPr/>
        </p:nvGrpSpPr>
        <p:grpSpPr>
          <a:xfrm>
            <a:off x="1246273" y="4033413"/>
            <a:ext cx="3121751" cy="1629210"/>
            <a:chOff x="0" y="0"/>
            <a:chExt cx="4162334" cy="2172280"/>
          </a:xfrm>
        </p:grpSpPr>
        <p:grpSp>
          <p:nvGrpSpPr>
            <p:cNvPr id="17" name="Group 17"/>
            <p:cNvGrpSpPr/>
            <p:nvPr/>
          </p:nvGrpSpPr>
          <p:grpSpPr>
            <a:xfrm>
              <a:off x="0" y="198061"/>
              <a:ext cx="4114800" cy="1974220"/>
              <a:chOff x="0" y="0"/>
              <a:chExt cx="812800" cy="389969"/>
            </a:xfrm>
          </p:grpSpPr>
          <p:sp>
            <p:nvSpPr>
              <p:cNvPr id="18" name="Freeform 18"/>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8C52FF"/>
              </a:solidFill>
            </p:spPr>
          </p:sp>
          <p:sp>
            <p:nvSpPr>
              <p:cNvPr id="19" name="TextBox 19"/>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nvGrpSpPr>
            <p:cNvPr id="20" name="Group 20"/>
            <p:cNvGrpSpPr/>
            <p:nvPr/>
          </p:nvGrpSpPr>
          <p:grpSpPr>
            <a:xfrm>
              <a:off x="47534" y="0"/>
              <a:ext cx="4114800" cy="1974220"/>
              <a:chOff x="0" y="0"/>
              <a:chExt cx="812800" cy="389969"/>
            </a:xfrm>
          </p:grpSpPr>
          <p:sp>
            <p:nvSpPr>
              <p:cNvPr id="21" name="Freeform 21"/>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00C2CB"/>
              </a:solidFill>
            </p:spPr>
          </p:sp>
          <p:sp>
            <p:nvSpPr>
              <p:cNvPr id="22" name="TextBox 22"/>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grpSp>
        <p:nvGrpSpPr>
          <p:cNvPr id="23" name="Group 23"/>
          <p:cNvGrpSpPr/>
          <p:nvPr/>
        </p:nvGrpSpPr>
        <p:grpSpPr>
          <a:xfrm>
            <a:off x="4358499" y="6242478"/>
            <a:ext cx="3121751" cy="1629210"/>
            <a:chOff x="0" y="0"/>
            <a:chExt cx="4162334" cy="2172280"/>
          </a:xfrm>
        </p:grpSpPr>
        <p:grpSp>
          <p:nvGrpSpPr>
            <p:cNvPr id="24" name="Group 24"/>
            <p:cNvGrpSpPr/>
            <p:nvPr/>
          </p:nvGrpSpPr>
          <p:grpSpPr>
            <a:xfrm>
              <a:off x="0" y="198061"/>
              <a:ext cx="4114800" cy="1974220"/>
              <a:chOff x="0" y="0"/>
              <a:chExt cx="812800" cy="389969"/>
            </a:xfrm>
          </p:grpSpPr>
          <p:sp>
            <p:nvSpPr>
              <p:cNvPr id="25" name="Freeform 25"/>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8C52FF"/>
              </a:solidFill>
            </p:spPr>
          </p:sp>
          <p:sp>
            <p:nvSpPr>
              <p:cNvPr id="26" name="TextBox 26"/>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nvGrpSpPr>
            <p:cNvPr id="27" name="Group 27"/>
            <p:cNvGrpSpPr/>
            <p:nvPr/>
          </p:nvGrpSpPr>
          <p:grpSpPr>
            <a:xfrm>
              <a:off x="47534" y="0"/>
              <a:ext cx="4114800" cy="1974220"/>
              <a:chOff x="0" y="0"/>
              <a:chExt cx="812800" cy="389969"/>
            </a:xfrm>
          </p:grpSpPr>
          <p:sp>
            <p:nvSpPr>
              <p:cNvPr id="28" name="Freeform 28"/>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00C2CB"/>
              </a:solidFill>
            </p:spPr>
          </p:sp>
          <p:sp>
            <p:nvSpPr>
              <p:cNvPr id="29" name="TextBox 29"/>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grpSp>
        <p:nvGrpSpPr>
          <p:cNvPr id="30" name="Group 30"/>
          <p:cNvGrpSpPr/>
          <p:nvPr/>
        </p:nvGrpSpPr>
        <p:grpSpPr>
          <a:xfrm>
            <a:off x="7748055" y="4185813"/>
            <a:ext cx="3121751" cy="1629211"/>
            <a:chOff x="0" y="0"/>
            <a:chExt cx="4162334" cy="2172281"/>
          </a:xfrm>
        </p:grpSpPr>
        <p:grpSp>
          <p:nvGrpSpPr>
            <p:cNvPr id="31" name="Group 31"/>
            <p:cNvGrpSpPr/>
            <p:nvPr/>
          </p:nvGrpSpPr>
          <p:grpSpPr>
            <a:xfrm>
              <a:off x="0" y="198061"/>
              <a:ext cx="4114800" cy="1974220"/>
              <a:chOff x="0" y="0"/>
              <a:chExt cx="812800" cy="389969"/>
            </a:xfrm>
          </p:grpSpPr>
          <p:sp>
            <p:nvSpPr>
              <p:cNvPr id="32" name="Freeform 32"/>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8C52FF"/>
              </a:solidFill>
            </p:spPr>
          </p:sp>
          <p:sp>
            <p:nvSpPr>
              <p:cNvPr id="33" name="TextBox 33"/>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nvGrpSpPr>
            <p:cNvPr id="34" name="Group 34"/>
            <p:cNvGrpSpPr/>
            <p:nvPr/>
          </p:nvGrpSpPr>
          <p:grpSpPr>
            <a:xfrm>
              <a:off x="47534" y="0"/>
              <a:ext cx="4114800" cy="1974220"/>
              <a:chOff x="0" y="0"/>
              <a:chExt cx="812800" cy="389969"/>
            </a:xfrm>
          </p:grpSpPr>
          <p:sp>
            <p:nvSpPr>
              <p:cNvPr id="35" name="Freeform 35"/>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00C2CB"/>
              </a:solidFill>
            </p:spPr>
          </p:sp>
          <p:sp>
            <p:nvSpPr>
              <p:cNvPr id="36" name="TextBox 36"/>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grpSp>
        <p:nvGrpSpPr>
          <p:cNvPr id="37" name="Group 37"/>
          <p:cNvGrpSpPr/>
          <p:nvPr/>
        </p:nvGrpSpPr>
        <p:grpSpPr>
          <a:xfrm>
            <a:off x="11320135" y="6274979"/>
            <a:ext cx="3121751" cy="1629210"/>
            <a:chOff x="0" y="0"/>
            <a:chExt cx="4162334" cy="2172280"/>
          </a:xfrm>
        </p:grpSpPr>
        <p:grpSp>
          <p:nvGrpSpPr>
            <p:cNvPr id="38" name="Group 38"/>
            <p:cNvGrpSpPr/>
            <p:nvPr/>
          </p:nvGrpSpPr>
          <p:grpSpPr>
            <a:xfrm>
              <a:off x="0" y="198061"/>
              <a:ext cx="4114800" cy="1974220"/>
              <a:chOff x="0" y="0"/>
              <a:chExt cx="812800" cy="389969"/>
            </a:xfrm>
          </p:grpSpPr>
          <p:sp>
            <p:nvSpPr>
              <p:cNvPr id="39" name="Freeform 39"/>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8C52FF"/>
              </a:solidFill>
            </p:spPr>
          </p:sp>
          <p:sp>
            <p:nvSpPr>
              <p:cNvPr id="40" name="TextBox 40"/>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nvGrpSpPr>
            <p:cNvPr id="41" name="Group 41"/>
            <p:cNvGrpSpPr/>
            <p:nvPr/>
          </p:nvGrpSpPr>
          <p:grpSpPr>
            <a:xfrm>
              <a:off x="47534" y="0"/>
              <a:ext cx="4114800" cy="1974220"/>
              <a:chOff x="0" y="0"/>
              <a:chExt cx="812800" cy="389969"/>
            </a:xfrm>
          </p:grpSpPr>
          <p:sp>
            <p:nvSpPr>
              <p:cNvPr id="42" name="Freeform 42"/>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00C2CB"/>
              </a:solidFill>
            </p:spPr>
          </p:sp>
          <p:sp>
            <p:nvSpPr>
              <p:cNvPr id="43" name="TextBox 43"/>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grpSp>
        <p:nvGrpSpPr>
          <p:cNvPr id="44" name="Group 44"/>
          <p:cNvGrpSpPr/>
          <p:nvPr/>
        </p:nvGrpSpPr>
        <p:grpSpPr>
          <a:xfrm>
            <a:off x="14249836" y="3997930"/>
            <a:ext cx="3121751" cy="1629210"/>
            <a:chOff x="0" y="0"/>
            <a:chExt cx="4162334" cy="2172280"/>
          </a:xfrm>
        </p:grpSpPr>
        <p:grpSp>
          <p:nvGrpSpPr>
            <p:cNvPr id="45" name="Group 45"/>
            <p:cNvGrpSpPr/>
            <p:nvPr/>
          </p:nvGrpSpPr>
          <p:grpSpPr>
            <a:xfrm>
              <a:off x="0" y="198061"/>
              <a:ext cx="4114800" cy="1974220"/>
              <a:chOff x="0" y="0"/>
              <a:chExt cx="812800" cy="389969"/>
            </a:xfrm>
          </p:grpSpPr>
          <p:sp>
            <p:nvSpPr>
              <p:cNvPr id="46" name="Freeform 46"/>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8C52FF"/>
              </a:solidFill>
            </p:spPr>
          </p:sp>
          <p:sp>
            <p:nvSpPr>
              <p:cNvPr id="47" name="TextBox 47"/>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nvGrpSpPr>
            <p:cNvPr id="48" name="Group 48"/>
            <p:cNvGrpSpPr/>
            <p:nvPr/>
          </p:nvGrpSpPr>
          <p:grpSpPr>
            <a:xfrm>
              <a:off x="47534" y="0"/>
              <a:ext cx="4114800" cy="1974220"/>
              <a:chOff x="0" y="0"/>
              <a:chExt cx="812800" cy="389969"/>
            </a:xfrm>
          </p:grpSpPr>
          <p:sp>
            <p:nvSpPr>
              <p:cNvPr id="49" name="Freeform 49"/>
              <p:cNvSpPr/>
              <p:nvPr/>
            </p:nvSpPr>
            <p:spPr>
              <a:xfrm>
                <a:off x="0" y="0"/>
                <a:ext cx="812800" cy="389969"/>
              </a:xfrm>
              <a:custGeom>
                <a:avLst/>
                <a:gdLst/>
                <a:ahLst/>
                <a:cxnLst/>
                <a:rect l="l" t="t" r="r" b="b"/>
                <a:pathLst>
                  <a:path w="812800" h="389969">
                    <a:moveTo>
                      <a:pt x="406400" y="0"/>
                    </a:moveTo>
                    <a:lnTo>
                      <a:pt x="812800" y="194985"/>
                    </a:lnTo>
                    <a:lnTo>
                      <a:pt x="406400" y="389969"/>
                    </a:lnTo>
                    <a:lnTo>
                      <a:pt x="0" y="194985"/>
                    </a:lnTo>
                    <a:lnTo>
                      <a:pt x="406400" y="0"/>
                    </a:lnTo>
                    <a:close/>
                  </a:path>
                </a:pathLst>
              </a:custGeom>
              <a:solidFill>
                <a:srgbClr val="00C2CB"/>
              </a:solidFill>
            </p:spPr>
          </p:sp>
          <p:sp>
            <p:nvSpPr>
              <p:cNvPr id="50" name="TextBox 50"/>
              <p:cNvSpPr txBox="1"/>
              <p:nvPr/>
            </p:nvSpPr>
            <p:spPr>
              <a:xfrm>
                <a:off x="139700" y="351"/>
                <a:ext cx="533400" cy="322592"/>
              </a:xfrm>
              <a:prstGeom prst="rect">
                <a:avLst/>
              </a:prstGeom>
            </p:spPr>
            <p:txBody>
              <a:bodyPr lIns="50800" tIns="50800" rIns="50800" bIns="50800" rtlCol="0" anchor="ctr"/>
              <a:lstStyle/>
              <a:p>
                <a:pPr algn="ctr">
                  <a:lnSpc>
                    <a:spcPts val="3150"/>
                  </a:lnSpc>
                </a:pPr>
                <a:endParaRPr/>
              </a:p>
            </p:txBody>
          </p:sp>
        </p:grpSp>
      </p:grpSp>
      <p:grpSp>
        <p:nvGrpSpPr>
          <p:cNvPr id="51" name="Group 51"/>
          <p:cNvGrpSpPr/>
          <p:nvPr/>
        </p:nvGrpSpPr>
        <p:grpSpPr>
          <a:xfrm>
            <a:off x="0" y="811493"/>
            <a:ext cx="752915" cy="1159734"/>
            <a:chOff x="0" y="0"/>
            <a:chExt cx="198299" cy="305444"/>
          </a:xfrm>
        </p:grpSpPr>
        <p:sp>
          <p:nvSpPr>
            <p:cNvPr id="52" name="Freeform 52"/>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8C52FF"/>
            </a:solidFill>
          </p:spPr>
        </p:sp>
        <p:sp>
          <p:nvSpPr>
            <p:cNvPr id="53" name="TextBox 53"/>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grpSp>
        <p:nvGrpSpPr>
          <p:cNvPr id="54" name="Group 54"/>
          <p:cNvGrpSpPr/>
          <p:nvPr/>
        </p:nvGrpSpPr>
        <p:grpSpPr>
          <a:xfrm>
            <a:off x="16043793" y="578530"/>
            <a:ext cx="1382315" cy="1354284"/>
            <a:chOff x="0" y="0"/>
            <a:chExt cx="1843087" cy="1805712"/>
          </a:xfrm>
        </p:grpSpPr>
        <p:sp>
          <p:nvSpPr>
            <p:cNvPr id="55" name="Freeform 55"/>
            <p:cNvSpPr/>
            <p:nvPr/>
          </p:nvSpPr>
          <p:spPr>
            <a:xfrm rot="5400000">
              <a:off x="376381" y="-15024"/>
              <a:ext cx="1451682" cy="1481730"/>
            </a:xfrm>
            <a:custGeom>
              <a:avLst/>
              <a:gdLst/>
              <a:ahLst/>
              <a:cxnLst/>
              <a:rect l="l" t="t" r="r" b="b"/>
              <a:pathLst>
                <a:path w="1451682" h="1481730">
                  <a:moveTo>
                    <a:pt x="0" y="0"/>
                  </a:moveTo>
                  <a:lnTo>
                    <a:pt x="1451682" y="0"/>
                  </a:lnTo>
                  <a:lnTo>
                    <a:pt x="1451682" y="1481730"/>
                  </a:lnTo>
                  <a:lnTo>
                    <a:pt x="0" y="1481730"/>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56" name="Freeform 56"/>
            <p:cNvSpPr/>
            <p:nvPr/>
          </p:nvSpPr>
          <p:spPr>
            <a:xfrm rot="5400000">
              <a:off x="7328" y="1090325"/>
              <a:ext cx="708059" cy="722714"/>
            </a:xfrm>
            <a:custGeom>
              <a:avLst/>
              <a:gdLst/>
              <a:ahLst/>
              <a:cxnLst/>
              <a:rect l="l" t="t" r="r" b="b"/>
              <a:pathLst>
                <a:path w="708059" h="722714">
                  <a:moveTo>
                    <a:pt x="0" y="0"/>
                  </a:moveTo>
                  <a:lnTo>
                    <a:pt x="708059" y="0"/>
                  </a:lnTo>
                  <a:lnTo>
                    <a:pt x="708059" y="722715"/>
                  </a:lnTo>
                  <a:lnTo>
                    <a:pt x="0" y="722715"/>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grpSp>
      <p:sp>
        <p:nvSpPr>
          <p:cNvPr id="62" name="TextBox 62"/>
          <p:cNvSpPr txBox="1"/>
          <p:nvPr/>
        </p:nvSpPr>
        <p:spPr>
          <a:xfrm>
            <a:off x="974888" y="819150"/>
            <a:ext cx="14885558" cy="1154162"/>
          </a:xfrm>
          <a:prstGeom prst="rect">
            <a:avLst/>
          </a:prstGeom>
        </p:spPr>
        <p:txBody>
          <a:bodyPr wrap="square" lIns="0" tIns="0" rIns="0" bIns="0" rtlCol="0" anchor="t">
            <a:spAutoFit/>
          </a:bodyPr>
          <a:lstStyle/>
          <a:p>
            <a:pPr algn="l">
              <a:lnSpc>
                <a:spcPts val="9000"/>
              </a:lnSpc>
            </a:pPr>
            <a:r>
              <a:rPr lang="en-US" sz="7500" u="sng" dirty="0">
                <a:solidFill>
                  <a:srgbClr val="000000"/>
                </a:solidFill>
                <a:latin typeface="Montserrat Bold"/>
                <a:ea typeface="Montserrat Bold"/>
                <a:cs typeface="Montserrat Bold"/>
                <a:sym typeface="Montserrat Bold"/>
              </a:rPr>
              <a:t>SYSTEM ARCHITECTURE </a:t>
            </a:r>
          </a:p>
        </p:txBody>
      </p:sp>
      <p:grpSp>
        <p:nvGrpSpPr>
          <p:cNvPr id="64" name="Group 64"/>
          <p:cNvGrpSpPr/>
          <p:nvPr/>
        </p:nvGrpSpPr>
        <p:grpSpPr>
          <a:xfrm>
            <a:off x="1588363" y="5919654"/>
            <a:ext cx="2796884" cy="805778"/>
            <a:chOff x="0" y="9525"/>
            <a:chExt cx="3729179" cy="1074371"/>
          </a:xfrm>
        </p:grpSpPr>
        <p:sp>
          <p:nvSpPr>
            <p:cNvPr id="65" name="TextBox 65"/>
            <p:cNvSpPr txBox="1"/>
            <p:nvPr/>
          </p:nvSpPr>
          <p:spPr>
            <a:xfrm>
              <a:off x="13532" y="9525"/>
              <a:ext cx="3715647" cy="477824"/>
            </a:xfrm>
            <a:prstGeom prst="rect">
              <a:avLst/>
            </a:prstGeom>
          </p:spPr>
          <p:txBody>
            <a:bodyPr lIns="0" tIns="0" rIns="0" bIns="0" rtlCol="0" anchor="t">
              <a:spAutoFit/>
            </a:bodyPr>
            <a:lstStyle/>
            <a:p>
              <a:pPr marL="0" lvl="0" indent="0" algn="l">
                <a:lnSpc>
                  <a:spcPts val="2879"/>
                </a:lnSpc>
                <a:spcBef>
                  <a:spcPct val="0"/>
                </a:spcBef>
              </a:pPr>
              <a:r>
                <a:rPr lang="en-US" sz="2400" u="none" dirty="0">
                  <a:solidFill>
                    <a:srgbClr val="000000"/>
                  </a:solidFill>
                  <a:latin typeface="Noto Sans Bold"/>
                  <a:ea typeface="Noto Sans Bold"/>
                  <a:cs typeface="Noto Sans Bold"/>
                  <a:sym typeface="Noto Sans Bold"/>
                </a:rPr>
                <a:t>Data Collection</a:t>
              </a:r>
            </a:p>
          </p:txBody>
        </p:sp>
        <p:sp>
          <p:nvSpPr>
            <p:cNvPr id="66" name="TextBox 66"/>
            <p:cNvSpPr txBox="1"/>
            <p:nvPr/>
          </p:nvSpPr>
          <p:spPr>
            <a:xfrm>
              <a:off x="0" y="683786"/>
              <a:ext cx="3069615" cy="400110"/>
            </a:xfrm>
            <a:prstGeom prst="rect">
              <a:avLst/>
            </a:prstGeom>
          </p:spPr>
          <p:txBody>
            <a:bodyPr lIns="0" tIns="0" rIns="0" bIns="0" rtlCol="0" anchor="t">
              <a:spAutoFit/>
            </a:bodyPr>
            <a:lstStyle/>
            <a:p>
              <a:pPr marL="0" lvl="0" indent="0" algn="l">
                <a:lnSpc>
                  <a:spcPts val="2520"/>
                </a:lnSpc>
                <a:spcBef>
                  <a:spcPct val="0"/>
                </a:spcBef>
              </a:pPr>
              <a:r>
                <a:rPr lang="en-US" sz="1800" u="none" dirty="0">
                  <a:solidFill>
                    <a:srgbClr val="000000"/>
                  </a:solidFill>
                  <a:latin typeface="Noto Sans"/>
                  <a:ea typeface="Noto Sans"/>
                  <a:cs typeface="Noto Sans"/>
                  <a:sym typeface="Noto Sans"/>
                </a:rPr>
                <a:t>. </a:t>
              </a:r>
            </a:p>
          </p:txBody>
        </p:sp>
      </p:grpSp>
      <p:sp>
        <p:nvSpPr>
          <p:cNvPr id="68" name="TextBox 68"/>
          <p:cNvSpPr txBox="1"/>
          <p:nvPr/>
        </p:nvSpPr>
        <p:spPr>
          <a:xfrm>
            <a:off x="4906518" y="8118475"/>
            <a:ext cx="2786735" cy="730265"/>
          </a:xfrm>
          <a:prstGeom prst="rect">
            <a:avLst/>
          </a:prstGeom>
        </p:spPr>
        <p:txBody>
          <a:bodyPr lIns="0" tIns="0" rIns="0" bIns="0" rtlCol="0" anchor="t">
            <a:spAutoFit/>
          </a:bodyPr>
          <a:lstStyle/>
          <a:p>
            <a:pPr marL="0" lvl="0" indent="0" algn="l">
              <a:lnSpc>
                <a:spcPts val="2879"/>
              </a:lnSpc>
              <a:spcBef>
                <a:spcPct val="0"/>
              </a:spcBef>
            </a:pPr>
            <a:r>
              <a:rPr lang="en-US" sz="2400" dirty="0">
                <a:solidFill>
                  <a:srgbClr val="000000"/>
                </a:solidFill>
                <a:latin typeface="Noto Sans Bold"/>
                <a:ea typeface="Noto Sans Bold"/>
                <a:cs typeface="Noto Sans Bold"/>
                <a:sym typeface="Noto Sans Bold"/>
              </a:rPr>
              <a:t>Pre-processing </a:t>
            </a:r>
          </a:p>
          <a:p>
            <a:pPr marL="0" lvl="0" indent="0" algn="l">
              <a:lnSpc>
                <a:spcPts val="2879"/>
              </a:lnSpc>
              <a:spcBef>
                <a:spcPct val="0"/>
              </a:spcBef>
            </a:pPr>
            <a:r>
              <a:rPr lang="en-US" sz="2400" dirty="0">
                <a:solidFill>
                  <a:srgbClr val="000000"/>
                </a:solidFill>
                <a:latin typeface="Noto Sans Bold"/>
                <a:ea typeface="Noto Sans Bold"/>
                <a:cs typeface="Noto Sans Bold"/>
                <a:sym typeface="Noto Sans Bold"/>
              </a:rPr>
              <a:t>         </a:t>
            </a:r>
            <a:endParaRPr lang="en-US" sz="2400" u="none" dirty="0">
              <a:solidFill>
                <a:srgbClr val="000000"/>
              </a:solidFill>
              <a:latin typeface="Noto Sans Bold"/>
              <a:ea typeface="Noto Sans Bold"/>
              <a:cs typeface="Noto Sans Bold"/>
              <a:sym typeface="Noto Sans Bold"/>
            </a:endParaRPr>
          </a:p>
        </p:txBody>
      </p:sp>
      <p:sp>
        <p:nvSpPr>
          <p:cNvPr id="71" name="TextBox 71"/>
          <p:cNvSpPr txBox="1"/>
          <p:nvPr/>
        </p:nvSpPr>
        <p:spPr>
          <a:xfrm>
            <a:off x="11365514" y="8205784"/>
            <a:ext cx="3443147" cy="358368"/>
          </a:xfrm>
          <a:prstGeom prst="rect">
            <a:avLst/>
          </a:prstGeom>
        </p:spPr>
        <p:txBody>
          <a:bodyPr wrap="square" lIns="0" tIns="0" rIns="0" bIns="0" rtlCol="0" anchor="t">
            <a:spAutoFit/>
          </a:bodyPr>
          <a:lstStyle/>
          <a:p>
            <a:pPr marL="0" lvl="0" indent="0" algn="l">
              <a:lnSpc>
                <a:spcPts val="2879"/>
              </a:lnSpc>
              <a:spcBef>
                <a:spcPct val="0"/>
              </a:spcBef>
            </a:pPr>
            <a:r>
              <a:rPr lang="en-US" sz="2400" dirty="0">
                <a:solidFill>
                  <a:srgbClr val="000000"/>
                </a:solidFill>
                <a:latin typeface="Noto Sans Bold"/>
                <a:ea typeface="Noto Sans Bold"/>
                <a:cs typeface="Noto Sans Bold"/>
                <a:sym typeface="Noto Sans Bold"/>
              </a:rPr>
              <a:t>R</a:t>
            </a:r>
            <a:r>
              <a:rPr lang="en-US" sz="2400" u="none" dirty="0">
                <a:solidFill>
                  <a:srgbClr val="000000"/>
                </a:solidFill>
                <a:latin typeface="Noto Sans Bold"/>
                <a:ea typeface="Noto Sans Bold"/>
                <a:cs typeface="Noto Sans Bold"/>
                <a:sym typeface="Noto Sans Bold"/>
              </a:rPr>
              <a:t>unning Environment</a:t>
            </a:r>
          </a:p>
        </p:txBody>
      </p:sp>
      <p:sp>
        <p:nvSpPr>
          <p:cNvPr id="74" name="TextBox 74"/>
          <p:cNvSpPr txBox="1"/>
          <p:nvPr/>
        </p:nvSpPr>
        <p:spPr>
          <a:xfrm>
            <a:off x="7917147" y="6036238"/>
            <a:ext cx="3108805" cy="358368"/>
          </a:xfrm>
          <a:prstGeom prst="rect">
            <a:avLst/>
          </a:prstGeom>
        </p:spPr>
        <p:txBody>
          <a:bodyPr wrap="square" lIns="0" tIns="0" rIns="0" bIns="0" rtlCol="0" anchor="t">
            <a:spAutoFit/>
          </a:bodyPr>
          <a:lstStyle/>
          <a:p>
            <a:pPr marL="0" lvl="0" indent="0" algn="l">
              <a:lnSpc>
                <a:spcPts val="2879"/>
              </a:lnSpc>
              <a:spcBef>
                <a:spcPct val="0"/>
              </a:spcBef>
            </a:pPr>
            <a:r>
              <a:rPr lang="en-US" sz="2400" u="none" dirty="0">
                <a:solidFill>
                  <a:srgbClr val="000000"/>
                </a:solidFill>
                <a:latin typeface="Noto Sans Bold"/>
                <a:ea typeface="Noto Sans Bold"/>
                <a:cs typeface="Noto Sans Bold"/>
                <a:sym typeface="Noto Sans Bold"/>
              </a:rPr>
              <a:t>Model Development</a:t>
            </a:r>
          </a:p>
        </p:txBody>
      </p:sp>
      <p:sp>
        <p:nvSpPr>
          <p:cNvPr id="77" name="TextBox 77"/>
          <p:cNvSpPr txBox="1"/>
          <p:nvPr/>
        </p:nvSpPr>
        <p:spPr>
          <a:xfrm>
            <a:off x="14780259" y="5780189"/>
            <a:ext cx="2786735" cy="358368"/>
          </a:xfrm>
          <a:prstGeom prst="rect">
            <a:avLst/>
          </a:prstGeom>
        </p:spPr>
        <p:txBody>
          <a:bodyPr lIns="0" tIns="0" rIns="0" bIns="0" rtlCol="0" anchor="t">
            <a:spAutoFit/>
          </a:bodyPr>
          <a:lstStyle/>
          <a:p>
            <a:pPr marL="0" lvl="0" indent="0" algn="l">
              <a:lnSpc>
                <a:spcPts val="2879"/>
              </a:lnSpc>
              <a:spcBef>
                <a:spcPct val="0"/>
              </a:spcBef>
            </a:pPr>
            <a:r>
              <a:rPr lang="en-US" sz="2400" dirty="0">
                <a:solidFill>
                  <a:srgbClr val="000000"/>
                </a:solidFill>
                <a:latin typeface="Noto Sans Bold"/>
                <a:ea typeface="Noto Sans Bold"/>
                <a:cs typeface="Noto Sans Bold"/>
                <a:sym typeface="Noto Sans Bold"/>
              </a:rPr>
              <a:t>Recommendation</a:t>
            </a:r>
            <a:endParaRPr lang="en-US" sz="2400" u="none" dirty="0">
              <a:solidFill>
                <a:srgbClr val="000000"/>
              </a:solidFill>
              <a:latin typeface="Noto Sans Bold"/>
              <a:ea typeface="Noto Sans Bold"/>
              <a:cs typeface="Noto Sans Bold"/>
              <a:sym typeface="Noto Sans Bold"/>
            </a:endParaRPr>
          </a:p>
        </p:txBody>
      </p:sp>
      <p:pic>
        <p:nvPicPr>
          <p:cNvPr id="82" name="Picture 81">
            <a:extLst>
              <a:ext uri="{FF2B5EF4-FFF2-40B4-BE49-F238E27FC236}">
                <a16:creationId xmlns:a16="http://schemas.microsoft.com/office/drawing/2014/main" xmlns="" id="{AE2EE497-BDED-DB8A-EE39-524E137FA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7019" y="3943268"/>
            <a:ext cx="2135689" cy="856689"/>
          </a:xfrm>
          <a:prstGeom prst="rect">
            <a:avLst/>
          </a:prstGeom>
          <a:ln>
            <a:solidFill>
              <a:srgbClr val="8C52FF"/>
            </a:solidFill>
          </a:ln>
          <a:effectLst>
            <a:reflection blurRad="6350" stA="50000" endA="300" endPos="38500" dist="50800" dir="5400000" sy="-100000" algn="bl" rotWithShape="0"/>
          </a:effectLst>
        </p:spPr>
      </p:pic>
      <p:pic>
        <p:nvPicPr>
          <p:cNvPr id="86" name="Picture 85">
            <a:extLst>
              <a:ext uri="{FF2B5EF4-FFF2-40B4-BE49-F238E27FC236}">
                <a16:creationId xmlns:a16="http://schemas.microsoft.com/office/drawing/2014/main" xmlns="" id="{34F9446B-485B-B9C2-DBE7-0838504E23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1611" y="5460080"/>
            <a:ext cx="2739902" cy="1812285"/>
          </a:xfrm>
          <a:prstGeom prst="rect">
            <a:avLst/>
          </a:prstGeom>
          <a:ln>
            <a:solidFill>
              <a:srgbClr val="8C52FF"/>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8" name="Picture 87">
            <a:extLst>
              <a:ext uri="{FF2B5EF4-FFF2-40B4-BE49-F238E27FC236}">
                <a16:creationId xmlns:a16="http://schemas.microsoft.com/office/drawing/2014/main" xmlns="" id="{FACB845F-3AF1-71B3-172C-764AD83D8F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7070" y="3431706"/>
            <a:ext cx="3306463" cy="1735893"/>
          </a:xfrm>
          <a:prstGeom prst="rect">
            <a:avLst/>
          </a:prstGeom>
          <a:ln>
            <a:solidFill>
              <a:srgbClr val="8C52FF"/>
            </a:solidFill>
          </a:ln>
        </p:spPr>
      </p:pic>
      <p:pic>
        <p:nvPicPr>
          <p:cNvPr id="91" name="Picture 90">
            <a:extLst>
              <a:ext uri="{FF2B5EF4-FFF2-40B4-BE49-F238E27FC236}">
                <a16:creationId xmlns:a16="http://schemas.microsoft.com/office/drawing/2014/main" xmlns="" id="{F30713A1-85BD-C104-2446-BF115E3D9064}"/>
              </a:ext>
            </a:extLst>
          </p:cNvPr>
          <p:cNvPicPr>
            <a:picLocks noChangeAspect="1"/>
          </p:cNvPicPr>
          <p:nvPr/>
        </p:nvPicPr>
        <p:blipFill rotWithShape="1">
          <a:blip r:embed="rId9">
            <a:extLst>
              <a:ext uri="{28A0092B-C50C-407E-A947-70E740481C1C}">
                <a14:useLocalDpi xmlns:a14="http://schemas.microsoft.com/office/drawing/2010/main" val="0"/>
              </a:ext>
            </a:extLst>
          </a:blip>
          <a:srcRect t="33638" r="5054" b="28637"/>
          <a:stretch/>
        </p:blipFill>
        <p:spPr>
          <a:xfrm>
            <a:off x="11700023" y="6982810"/>
            <a:ext cx="2315427" cy="480777"/>
          </a:xfrm>
          <a:prstGeom prst="rect">
            <a:avLst/>
          </a:prstGeom>
          <a:ln>
            <a:solidFill>
              <a:srgbClr val="8C52FF"/>
            </a:solidFill>
          </a:ln>
        </p:spPr>
      </p:pic>
      <p:pic>
        <p:nvPicPr>
          <p:cNvPr id="93" name="Picture 92">
            <a:extLst>
              <a:ext uri="{FF2B5EF4-FFF2-40B4-BE49-F238E27FC236}">
                <a16:creationId xmlns:a16="http://schemas.microsoft.com/office/drawing/2014/main" xmlns="" id="{C02BB7ED-D5A4-D429-4707-1FB4B7BEA5CC}"/>
              </a:ext>
            </a:extLst>
          </p:cNvPr>
          <p:cNvPicPr>
            <a:picLocks noChangeAspect="1"/>
          </p:cNvPicPr>
          <p:nvPr/>
        </p:nvPicPr>
        <p:blipFill rotWithShape="1">
          <a:blip r:embed="rId10">
            <a:extLst>
              <a:ext uri="{28A0092B-C50C-407E-A947-70E740481C1C}">
                <a14:useLocalDpi xmlns:a14="http://schemas.microsoft.com/office/drawing/2010/main" val="0"/>
              </a:ext>
            </a:extLst>
          </a:blip>
          <a:srcRect l="18926" t="21417" r="16124" b="35280"/>
          <a:stretch/>
        </p:blipFill>
        <p:spPr>
          <a:xfrm>
            <a:off x="11863237" y="5947504"/>
            <a:ext cx="2030613" cy="1015389"/>
          </a:xfrm>
          <a:prstGeom prst="rect">
            <a:avLst/>
          </a:prstGeom>
          <a:ln>
            <a:solidFill>
              <a:srgbClr val="8C52FF"/>
            </a:solidFill>
          </a:ln>
        </p:spPr>
      </p:pic>
      <p:pic>
        <p:nvPicPr>
          <p:cNvPr id="99" name="Graphic 98" descr="Fork and knife">
            <a:extLst>
              <a:ext uri="{FF2B5EF4-FFF2-40B4-BE49-F238E27FC236}">
                <a16:creationId xmlns:a16="http://schemas.microsoft.com/office/drawing/2014/main" xmlns="" id="{E3BA9092-C099-250E-FE47-44E171F1309E}"/>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335685" y="4100289"/>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928873" cy="10287000"/>
            <a:chOff x="0" y="0"/>
            <a:chExt cx="1835809" cy="2709333"/>
          </a:xfrm>
        </p:grpSpPr>
        <p:sp>
          <p:nvSpPr>
            <p:cNvPr id="3" name="Freeform 3"/>
            <p:cNvSpPr/>
            <p:nvPr/>
          </p:nvSpPr>
          <p:spPr>
            <a:xfrm>
              <a:off x="0" y="0"/>
              <a:ext cx="1835809" cy="2709333"/>
            </a:xfrm>
            <a:custGeom>
              <a:avLst/>
              <a:gdLst/>
              <a:ahLst/>
              <a:cxnLst/>
              <a:rect l="l" t="t" r="r" b="b"/>
              <a:pathLst>
                <a:path w="1835809" h="2709333">
                  <a:moveTo>
                    <a:pt x="0" y="0"/>
                  </a:moveTo>
                  <a:lnTo>
                    <a:pt x="1835809" y="0"/>
                  </a:lnTo>
                  <a:lnTo>
                    <a:pt x="1835809" y="2709333"/>
                  </a:lnTo>
                  <a:lnTo>
                    <a:pt x="0" y="2709333"/>
                  </a:lnTo>
                  <a:close/>
                </a:path>
              </a:pathLst>
            </a:custGeom>
            <a:solidFill>
              <a:srgbClr val="8C52FF"/>
            </a:solidFill>
          </p:spPr>
        </p:sp>
        <p:sp>
          <p:nvSpPr>
            <p:cNvPr id="4" name="TextBox 4"/>
            <p:cNvSpPr txBox="1"/>
            <p:nvPr/>
          </p:nvSpPr>
          <p:spPr>
            <a:xfrm>
              <a:off x="0" y="-66675"/>
              <a:ext cx="1835809" cy="2776008"/>
            </a:xfrm>
            <a:prstGeom prst="rect">
              <a:avLst/>
            </a:prstGeom>
          </p:spPr>
          <p:txBody>
            <a:bodyPr lIns="50800" tIns="50800" rIns="50800" bIns="50800" rtlCol="0" anchor="ctr"/>
            <a:lstStyle/>
            <a:p>
              <a:pPr algn="ctr">
                <a:lnSpc>
                  <a:spcPts val="3150"/>
                </a:lnSpc>
              </a:pPr>
              <a:endParaRPr/>
            </a:p>
          </p:txBody>
        </p:sp>
      </p:grpSp>
      <p:sp>
        <p:nvSpPr>
          <p:cNvPr id="5" name="TextBox 5"/>
          <p:cNvSpPr txBox="1"/>
          <p:nvPr/>
        </p:nvSpPr>
        <p:spPr>
          <a:xfrm>
            <a:off x="609600" y="885927"/>
            <a:ext cx="6970336" cy="1104020"/>
          </a:xfrm>
          <a:prstGeom prst="rect">
            <a:avLst/>
          </a:prstGeom>
        </p:spPr>
        <p:txBody>
          <a:bodyPr wrap="square" lIns="0" tIns="0" rIns="0" bIns="0" rtlCol="0" anchor="t">
            <a:spAutoFit/>
          </a:bodyPr>
          <a:lstStyle/>
          <a:p>
            <a:pPr algn="l">
              <a:lnSpc>
                <a:spcPts val="9000"/>
              </a:lnSpc>
            </a:pPr>
            <a:r>
              <a:rPr lang="en-US" sz="7200" u="sng" dirty="0">
                <a:solidFill>
                  <a:srgbClr val="FFFFFF"/>
                </a:solidFill>
                <a:effectLst>
                  <a:outerShdw blurRad="38100" dist="38100" dir="2700000" algn="tl">
                    <a:srgbClr val="000000">
                      <a:alpha val="43137"/>
                    </a:srgbClr>
                  </a:outerShdw>
                </a:effectLst>
                <a:latin typeface="Noto Sans"/>
                <a:ea typeface="Noto Sans"/>
                <a:cs typeface="Noto Sans"/>
                <a:sym typeface="Noto Sans"/>
              </a:rPr>
              <a:t>Pre-Processing</a:t>
            </a:r>
          </a:p>
        </p:txBody>
      </p:sp>
      <p:grpSp>
        <p:nvGrpSpPr>
          <p:cNvPr id="7" name="Group 7"/>
          <p:cNvGrpSpPr/>
          <p:nvPr/>
        </p:nvGrpSpPr>
        <p:grpSpPr>
          <a:xfrm>
            <a:off x="0" y="817733"/>
            <a:ext cx="465972" cy="1159734"/>
            <a:chOff x="0" y="0"/>
            <a:chExt cx="198299" cy="305444"/>
          </a:xfrm>
        </p:grpSpPr>
        <p:sp>
          <p:nvSpPr>
            <p:cNvPr id="8" name="Freeform 8"/>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00C2CB"/>
            </a:solidFill>
          </p:spPr>
        </p:sp>
        <p:sp>
          <p:nvSpPr>
            <p:cNvPr id="9" name="TextBox 9"/>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sp>
        <p:nvSpPr>
          <p:cNvPr id="49" name="TextBox 48">
            <a:extLst>
              <a:ext uri="{FF2B5EF4-FFF2-40B4-BE49-F238E27FC236}">
                <a16:creationId xmlns:a16="http://schemas.microsoft.com/office/drawing/2014/main" xmlns="" id="{BA858F3E-EB9A-75A9-E508-33A3C3D52774}"/>
              </a:ext>
            </a:extLst>
          </p:cNvPr>
          <p:cNvSpPr txBox="1"/>
          <p:nvPr/>
        </p:nvSpPr>
        <p:spPr>
          <a:xfrm>
            <a:off x="232986" y="2816318"/>
            <a:ext cx="7928873" cy="648882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IN" sz="2800" dirty="0">
                <a:solidFill>
                  <a:schemeClr val="bg1"/>
                </a:solidFill>
              </a:rPr>
              <a:t>Extracting Business ID from Business table</a:t>
            </a:r>
          </a:p>
          <a:p>
            <a:pPr marL="285750" indent="-285750">
              <a:lnSpc>
                <a:spcPct val="150000"/>
              </a:lnSpc>
              <a:buFont typeface="Wingdings" panose="05000000000000000000" pitchFamily="2" charset="2"/>
              <a:buChar char="q"/>
            </a:pPr>
            <a:endParaRPr lang="en-IN" sz="2800" dirty="0">
              <a:solidFill>
                <a:schemeClr val="bg1"/>
              </a:solidFill>
            </a:endParaRPr>
          </a:p>
          <a:p>
            <a:pPr marL="285750" indent="-285750">
              <a:lnSpc>
                <a:spcPct val="150000"/>
              </a:lnSpc>
              <a:buFont typeface="Wingdings" panose="05000000000000000000" pitchFamily="2" charset="2"/>
              <a:buChar char="q"/>
            </a:pPr>
            <a:r>
              <a:rPr lang="en-IN" sz="2800" dirty="0">
                <a:solidFill>
                  <a:schemeClr val="bg1"/>
                </a:solidFill>
              </a:rPr>
              <a:t> Business ID Table join with Business Table</a:t>
            </a:r>
          </a:p>
          <a:p>
            <a:pPr marL="285750" indent="-285750">
              <a:lnSpc>
                <a:spcPct val="150000"/>
              </a:lnSpc>
              <a:buFont typeface="Wingdings" panose="05000000000000000000" pitchFamily="2" charset="2"/>
              <a:buChar char="q"/>
            </a:pPr>
            <a:endParaRPr lang="en-IN" sz="2800" dirty="0">
              <a:solidFill>
                <a:schemeClr val="bg1"/>
              </a:solidFill>
            </a:endParaRPr>
          </a:p>
          <a:p>
            <a:pPr marL="285750" indent="-285750">
              <a:lnSpc>
                <a:spcPct val="150000"/>
              </a:lnSpc>
              <a:buFont typeface="Wingdings" panose="05000000000000000000" pitchFamily="2" charset="2"/>
              <a:buChar char="q"/>
            </a:pPr>
            <a:r>
              <a:rPr lang="en-IN" sz="2800" dirty="0">
                <a:solidFill>
                  <a:schemeClr val="bg1"/>
                </a:solidFill>
              </a:rPr>
              <a:t> This 1</a:t>
            </a:r>
            <a:r>
              <a:rPr lang="en-IN" sz="2800" baseline="30000" dirty="0">
                <a:solidFill>
                  <a:schemeClr val="bg1"/>
                </a:solidFill>
              </a:rPr>
              <a:t>st</a:t>
            </a:r>
            <a:r>
              <a:rPr lang="en-IN" sz="2800" dirty="0">
                <a:solidFill>
                  <a:schemeClr val="bg1"/>
                </a:solidFill>
              </a:rPr>
              <a:t>  join = BusineesID table + Business table</a:t>
            </a:r>
          </a:p>
          <a:p>
            <a:pPr>
              <a:lnSpc>
                <a:spcPct val="150000"/>
              </a:lnSpc>
            </a:pPr>
            <a:r>
              <a:rPr lang="en-IN" sz="2800" dirty="0">
                <a:solidFill>
                  <a:schemeClr val="bg1"/>
                </a:solidFill>
              </a:rPr>
              <a:t> </a:t>
            </a:r>
          </a:p>
          <a:p>
            <a:pPr marL="285750" indent="-285750">
              <a:lnSpc>
                <a:spcPct val="150000"/>
              </a:lnSpc>
              <a:buFont typeface="Wingdings" panose="05000000000000000000" pitchFamily="2" charset="2"/>
              <a:buChar char="q"/>
            </a:pPr>
            <a:r>
              <a:rPr lang="en-IN" sz="2800" dirty="0">
                <a:solidFill>
                  <a:schemeClr val="bg1"/>
                </a:solidFill>
              </a:rPr>
              <a:t> The 2</a:t>
            </a:r>
            <a:r>
              <a:rPr lang="en-IN" sz="2800" baseline="30000" dirty="0">
                <a:solidFill>
                  <a:schemeClr val="bg1"/>
                </a:solidFill>
              </a:rPr>
              <a:t>nd</a:t>
            </a:r>
            <a:r>
              <a:rPr lang="en-IN" sz="2800" dirty="0">
                <a:solidFill>
                  <a:schemeClr val="bg1"/>
                </a:solidFill>
              </a:rPr>
              <a:t> join  = 1</a:t>
            </a:r>
            <a:r>
              <a:rPr lang="en-IN" sz="2800" baseline="30000" dirty="0">
                <a:solidFill>
                  <a:schemeClr val="bg1"/>
                </a:solidFill>
              </a:rPr>
              <a:t>st</a:t>
            </a:r>
            <a:r>
              <a:rPr lang="en-IN" sz="2800" dirty="0">
                <a:solidFill>
                  <a:schemeClr val="bg1"/>
                </a:solidFill>
              </a:rPr>
              <a:t> join + Review Table</a:t>
            </a:r>
          </a:p>
          <a:p>
            <a:pPr marL="285750" indent="-285750">
              <a:lnSpc>
                <a:spcPct val="150000"/>
              </a:lnSpc>
              <a:buFont typeface="Wingdings" panose="05000000000000000000" pitchFamily="2" charset="2"/>
              <a:buChar char="q"/>
            </a:pPr>
            <a:endParaRPr lang="en-IN" sz="2800" dirty="0">
              <a:solidFill>
                <a:schemeClr val="bg1"/>
              </a:solidFill>
            </a:endParaRPr>
          </a:p>
          <a:p>
            <a:pPr marL="285750" indent="-285750">
              <a:lnSpc>
                <a:spcPct val="150000"/>
              </a:lnSpc>
              <a:buFont typeface="Wingdings" panose="05000000000000000000" pitchFamily="2" charset="2"/>
              <a:buChar char="q"/>
            </a:pPr>
            <a:r>
              <a:rPr lang="en-IN" sz="2800" dirty="0">
                <a:solidFill>
                  <a:schemeClr val="bg1"/>
                </a:solidFill>
              </a:rPr>
              <a:t> The 3</a:t>
            </a:r>
            <a:r>
              <a:rPr lang="en-IN" sz="2800" baseline="30000" dirty="0">
                <a:solidFill>
                  <a:schemeClr val="bg1"/>
                </a:solidFill>
              </a:rPr>
              <a:t>rd</a:t>
            </a:r>
            <a:r>
              <a:rPr lang="en-IN" sz="2800" dirty="0">
                <a:solidFill>
                  <a:schemeClr val="bg1"/>
                </a:solidFill>
              </a:rPr>
              <a:t> join = 2</a:t>
            </a:r>
            <a:r>
              <a:rPr lang="en-IN" sz="2800" baseline="30000" dirty="0">
                <a:solidFill>
                  <a:schemeClr val="bg1"/>
                </a:solidFill>
              </a:rPr>
              <a:t>nd</a:t>
            </a:r>
            <a:r>
              <a:rPr lang="en-IN" sz="2800" dirty="0">
                <a:solidFill>
                  <a:schemeClr val="bg1"/>
                </a:solidFill>
              </a:rPr>
              <a:t> join + User Table </a:t>
            </a:r>
          </a:p>
          <a:p>
            <a:pPr marL="285750" indent="-285750">
              <a:lnSpc>
                <a:spcPct val="150000"/>
              </a:lnSpc>
              <a:buFont typeface="Wingdings" panose="05000000000000000000" pitchFamily="2" charset="2"/>
              <a:buChar char="q"/>
            </a:pPr>
            <a:endParaRPr lang="en-IN" sz="2800" dirty="0">
              <a:solidFill>
                <a:schemeClr val="bg1"/>
              </a:solidFill>
            </a:endParaRPr>
          </a:p>
        </p:txBody>
      </p:sp>
      <p:pic>
        <p:nvPicPr>
          <p:cNvPr id="51" name="Picture 50">
            <a:extLst>
              <a:ext uri="{FF2B5EF4-FFF2-40B4-BE49-F238E27FC236}">
                <a16:creationId xmlns:a16="http://schemas.microsoft.com/office/drawing/2014/main" xmlns="" id="{542F8AE4-C98A-C1BB-A38B-F6F6E0664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70" y="2778218"/>
            <a:ext cx="9690685" cy="4600702"/>
          </a:xfrm>
          <a:prstGeom prst="rect">
            <a:avLst/>
          </a:prstGeom>
          <a:ln>
            <a:solidFill>
              <a:srgbClr val="8C52FF"/>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154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277548" y="811493"/>
            <a:ext cx="1030463" cy="1159734"/>
            <a:chOff x="0" y="0"/>
            <a:chExt cx="271398" cy="305444"/>
          </a:xfrm>
        </p:grpSpPr>
        <p:sp>
          <p:nvSpPr>
            <p:cNvPr id="4" name="Freeform 4"/>
            <p:cNvSpPr/>
            <p:nvPr/>
          </p:nvSpPr>
          <p:spPr>
            <a:xfrm>
              <a:off x="0" y="0"/>
              <a:ext cx="271398" cy="305444"/>
            </a:xfrm>
            <a:custGeom>
              <a:avLst/>
              <a:gdLst/>
              <a:ahLst/>
              <a:cxnLst/>
              <a:rect l="l" t="t" r="r" b="b"/>
              <a:pathLst>
                <a:path w="271398" h="305444">
                  <a:moveTo>
                    <a:pt x="0" y="0"/>
                  </a:moveTo>
                  <a:lnTo>
                    <a:pt x="271398" y="0"/>
                  </a:lnTo>
                  <a:lnTo>
                    <a:pt x="271398" y="305444"/>
                  </a:lnTo>
                  <a:lnTo>
                    <a:pt x="0" y="305444"/>
                  </a:lnTo>
                  <a:close/>
                </a:path>
              </a:pathLst>
            </a:custGeom>
            <a:solidFill>
              <a:srgbClr val="8C52FF"/>
            </a:solidFill>
          </p:spPr>
        </p:sp>
        <p:sp>
          <p:nvSpPr>
            <p:cNvPr id="5" name="TextBox 5"/>
            <p:cNvSpPr txBox="1"/>
            <p:nvPr/>
          </p:nvSpPr>
          <p:spPr>
            <a:xfrm>
              <a:off x="0" y="-66675"/>
              <a:ext cx="271398" cy="372119"/>
            </a:xfrm>
            <a:prstGeom prst="rect">
              <a:avLst/>
            </a:prstGeom>
          </p:spPr>
          <p:txBody>
            <a:bodyPr lIns="50800" tIns="50800" rIns="50800" bIns="50800" rtlCol="0" anchor="ctr"/>
            <a:lstStyle/>
            <a:p>
              <a:pPr algn="ctr">
                <a:lnSpc>
                  <a:spcPts val="3150"/>
                </a:lnSpc>
              </a:pPr>
              <a:endParaRPr/>
            </a:p>
          </p:txBody>
        </p:sp>
      </p:grpSp>
      <p:sp>
        <p:nvSpPr>
          <p:cNvPr id="6" name="TextBox 6"/>
          <p:cNvSpPr txBox="1"/>
          <p:nvPr/>
        </p:nvSpPr>
        <p:spPr>
          <a:xfrm>
            <a:off x="955838" y="818703"/>
            <a:ext cx="11565793" cy="1152525"/>
          </a:xfrm>
          <a:prstGeom prst="rect">
            <a:avLst/>
          </a:prstGeom>
          <a:ln>
            <a:solidFill>
              <a:srgbClr val="8C52FF"/>
            </a:solidFill>
          </a:ln>
        </p:spPr>
        <p:txBody>
          <a:bodyPr lIns="0" tIns="0" rIns="0" bIns="0" rtlCol="0" anchor="t">
            <a:spAutoFit/>
          </a:bodyPr>
          <a:lstStyle/>
          <a:p>
            <a:pPr algn="l">
              <a:lnSpc>
                <a:spcPts val="9000"/>
              </a:lnSpc>
            </a:pPr>
            <a:r>
              <a:rPr lang="en-US" sz="8000" u="sng" dirty="0">
                <a:effectLst>
                  <a:outerShdw blurRad="38100" dist="38100" dir="2700000" algn="tl">
                    <a:srgbClr val="000000">
                      <a:alpha val="43137"/>
                    </a:srgbClr>
                  </a:outerShdw>
                </a:effectLst>
                <a:latin typeface="Noto Sans"/>
                <a:ea typeface="Noto Sans"/>
                <a:cs typeface="Noto Sans"/>
                <a:sym typeface="Noto Sans"/>
              </a:rPr>
              <a:t>Pre-Processing</a:t>
            </a:r>
          </a:p>
        </p:txBody>
      </p:sp>
      <p:sp>
        <p:nvSpPr>
          <p:cNvPr id="7" name="Freeform 7"/>
          <p:cNvSpPr/>
          <p:nvPr/>
        </p:nvSpPr>
        <p:spPr>
          <a:xfrm rot="5400000">
            <a:off x="16326079" y="567262"/>
            <a:ext cx="1088762" cy="1111297"/>
          </a:xfrm>
          <a:custGeom>
            <a:avLst/>
            <a:gdLst/>
            <a:ahLst/>
            <a:cxnLst/>
            <a:rect l="l" t="t" r="r" b="b"/>
            <a:pathLst>
              <a:path w="1088762" h="1111297">
                <a:moveTo>
                  <a:pt x="0" y="0"/>
                </a:moveTo>
                <a:lnTo>
                  <a:pt x="1088762" y="0"/>
                </a:lnTo>
                <a:lnTo>
                  <a:pt x="1088762" y="1111297"/>
                </a:lnTo>
                <a:lnTo>
                  <a:pt x="0" y="1111297"/>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pic>
        <p:nvPicPr>
          <p:cNvPr id="8" name="Picture 8"/>
          <p:cNvPicPr>
            <a:picLocks noChangeAspect="1"/>
          </p:cNvPicPr>
          <p:nvPr/>
        </p:nvPicPr>
        <p:blipFill>
          <a:blip r:embed="rId4">
            <a:alphaModFix amt="27000"/>
          </a:blip>
          <a:srcRect/>
          <a:stretch>
            <a:fillRect/>
          </a:stretch>
        </p:blipFill>
        <p:spPr>
          <a:xfrm>
            <a:off x="16325376" y="578530"/>
            <a:ext cx="1100733" cy="1100733"/>
          </a:xfrm>
          <a:prstGeom prst="rect">
            <a:avLst/>
          </a:prstGeom>
        </p:spPr>
      </p:pic>
      <p:sp>
        <p:nvSpPr>
          <p:cNvPr id="9" name="Freeform 9"/>
          <p:cNvSpPr/>
          <p:nvPr/>
        </p:nvSpPr>
        <p:spPr>
          <a:xfrm rot="5400000">
            <a:off x="16049289" y="1396274"/>
            <a:ext cx="531044" cy="542036"/>
          </a:xfrm>
          <a:custGeom>
            <a:avLst/>
            <a:gdLst/>
            <a:ahLst/>
            <a:cxnLst/>
            <a:rect l="l" t="t" r="r" b="b"/>
            <a:pathLst>
              <a:path w="531044" h="542036">
                <a:moveTo>
                  <a:pt x="0" y="0"/>
                </a:moveTo>
                <a:lnTo>
                  <a:pt x="531044" y="0"/>
                </a:lnTo>
                <a:lnTo>
                  <a:pt x="531044" y="542036"/>
                </a:lnTo>
                <a:lnTo>
                  <a:pt x="0" y="542036"/>
                </a:lnTo>
                <a:lnTo>
                  <a:pt x="0" y="0"/>
                </a:lnTo>
                <a:close/>
              </a:path>
            </a:pathLst>
          </a:custGeom>
          <a:blipFill>
            <a:blip r:embed="rId5">
              <a:alphaModFix amt="72000"/>
              <a:extLst>
                <a:ext uri="{96DAC541-7B7A-43D3-8B79-37D633B846F1}">
                  <asvg:svgBlip xmlns:asvg="http://schemas.microsoft.com/office/drawing/2016/SVG/main" xmlns="" r:embed="rId6"/>
                </a:ext>
              </a:extLst>
            </a:blip>
            <a:stretch>
              <a:fillRect r="-121425" b="-116934"/>
            </a:stretch>
          </a:blipFill>
        </p:spPr>
      </p:sp>
      <p:sp>
        <p:nvSpPr>
          <p:cNvPr id="10" name="TextBox 9">
            <a:extLst>
              <a:ext uri="{FF2B5EF4-FFF2-40B4-BE49-F238E27FC236}">
                <a16:creationId xmlns:a16="http://schemas.microsoft.com/office/drawing/2014/main" xmlns="" id="{D3C09720-19E4-6B12-FF6F-1D83701ED4A8}"/>
              </a:ext>
            </a:extLst>
          </p:cNvPr>
          <p:cNvSpPr txBox="1"/>
          <p:nvPr/>
        </p:nvSpPr>
        <p:spPr>
          <a:xfrm>
            <a:off x="1884103" y="3162300"/>
            <a:ext cx="14519793" cy="4401205"/>
          </a:xfrm>
          <a:prstGeom prst="rect">
            <a:avLst/>
          </a:prstGeom>
          <a:noFill/>
        </p:spPr>
        <p:txBody>
          <a:bodyPr wrap="square" rtlCol="0">
            <a:spAutoFit/>
          </a:bodyPr>
          <a:lstStyle/>
          <a:p>
            <a:pPr marL="285750" indent="-285750">
              <a:buFont typeface="Wingdings" panose="05000000000000000000" pitchFamily="2" charset="2"/>
              <a:buChar char="q"/>
            </a:pPr>
            <a:r>
              <a:rPr lang="en-IN" sz="4000" dirty="0"/>
              <a:t> Final table </a:t>
            </a:r>
          </a:p>
          <a:p>
            <a:pPr marL="285750" indent="-285750">
              <a:buFont typeface="Wingdings" panose="05000000000000000000" pitchFamily="2" charset="2"/>
              <a:buChar char="q"/>
            </a:pPr>
            <a:endParaRPr lang="en-IN" sz="4000" dirty="0"/>
          </a:p>
          <a:p>
            <a:pPr marL="285750" indent="-285750">
              <a:buFont typeface="Wingdings" panose="05000000000000000000" pitchFamily="2" charset="2"/>
              <a:buChar char="q"/>
            </a:pPr>
            <a:r>
              <a:rPr lang="en-IN" sz="4000" dirty="0"/>
              <a:t>Alphanumeric ID’s converted to Numeric  from Final table.</a:t>
            </a:r>
          </a:p>
          <a:p>
            <a:pPr marL="285750" indent="-285750">
              <a:buFont typeface="Wingdings" panose="05000000000000000000" pitchFamily="2" charset="2"/>
              <a:buChar char="q"/>
            </a:pPr>
            <a:endParaRPr lang="en-IN" sz="4000" dirty="0"/>
          </a:p>
          <a:p>
            <a:pPr marL="285750" indent="-285750">
              <a:buFont typeface="Wingdings" panose="05000000000000000000" pitchFamily="2" charset="2"/>
              <a:buChar char="q"/>
            </a:pPr>
            <a:r>
              <a:rPr lang="en-IN" sz="4000" dirty="0"/>
              <a:t>Random Sampling </a:t>
            </a:r>
          </a:p>
          <a:p>
            <a:pPr marL="285750" indent="-285750">
              <a:buFont typeface="Wingdings" panose="05000000000000000000" pitchFamily="2" charset="2"/>
              <a:buChar char="q"/>
            </a:pPr>
            <a:endParaRPr lang="en-IN" sz="4000" dirty="0"/>
          </a:p>
          <a:p>
            <a:pPr marL="285750" indent="-285750">
              <a:buFont typeface="Wingdings" panose="05000000000000000000" pitchFamily="2" charset="2"/>
              <a:buChar char="q"/>
            </a:pPr>
            <a:r>
              <a:rPr lang="en-IN" sz="4000" dirty="0"/>
              <a:t>Final file converted into Parquet file  format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11493"/>
            <a:ext cx="752915" cy="1159734"/>
            <a:chOff x="0" y="0"/>
            <a:chExt cx="198299" cy="305444"/>
          </a:xfrm>
        </p:grpSpPr>
        <p:sp>
          <p:nvSpPr>
            <p:cNvPr id="3" name="Freeform 3"/>
            <p:cNvSpPr/>
            <p:nvPr/>
          </p:nvSpPr>
          <p:spPr>
            <a:xfrm>
              <a:off x="0" y="0"/>
              <a:ext cx="198299" cy="305444"/>
            </a:xfrm>
            <a:custGeom>
              <a:avLst/>
              <a:gdLst/>
              <a:ahLst/>
              <a:cxnLst/>
              <a:rect l="l" t="t" r="r" b="b"/>
              <a:pathLst>
                <a:path w="198299" h="305444">
                  <a:moveTo>
                    <a:pt x="0" y="0"/>
                  </a:moveTo>
                  <a:lnTo>
                    <a:pt x="198299" y="0"/>
                  </a:lnTo>
                  <a:lnTo>
                    <a:pt x="198299" y="305444"/>
                  </a:lnTo>
                  <a:lnTo>
                    <a:pt x="0" y="305444"/>
                  </a:lnTo>
                  <a:close/>
                </a:path>
              </a:pathLst>
            </a:custGeom>
            <a:solidFill>
              <a:srgbClr val="8C52FF"/>
            </a:solidFill>
          </p:spPr>
        </p:sp>
        <p:sp>
          <p:nvSpPr>
            <p:cNvPr id="4" name="TextBox 4"/>
            <p:cNvSpPr txBox="1"/>
            <p:nvPr/>
          </p:nvSpPr>
          <p:spPr>
            <a:xfrm>
              <a:off x="0" y="-66675"/>
              <a:ext cx="198299" cy="372119"/>
            </a:xfrm>
            <a:prstGeom prst="rect">
              <a:avLst/>
            </a:prstGeom>
          </p:spPr>
          <p:txBody>
            <a:bodyPr lIns="50800" tIns="50800" rIns="50800" bIns="50800" rtlCol="0" anchor="ctr"/>
            <a:lstStyle/>
            <a:p>
              <a:pPr algn="ctr">
                <a:lnSpc>
                  <a:spcPts val="3150"/>
                </a:lnSpc>
              </a:pPr>
              <a:endParaRPr/>
            </a:p>
          </p:txBody>
        </p:sp>
      </p:grpSp>
      <p:grpSp>
        <p:nvGrpSpPr>
          <p:cNvPr id="8" name="Group 8"/>
          <p:cNvGrpSpPr/>
          <p:nvPr/>
        </p:nvGrpSpPr>
        <p:grpSpPr>
          <a:xfrm>
            <a:off x="0" y="9239250"/>
            <a:ext cx="18288000" cy="1047750"/>
            <a:chOff x="0" y="0"/>
            <a:chExt cx="4816593" cy="275951"/>
          </a:xfrm>
        </p:grpSpPr>
        <p:sp>
          <p:nvSpPr>
            <p:cNvPr id="9" name="Freeform 9"/>
            <p:cNvSpPr/>
            <p:nvPr/>
          </p:nvSpPr>
          <p:spPr>
            <a:xfrm>
              <a:off x="0" y="0"/>
              <a:ext cx="4816592" cy="275951"/>
            </a:xfrm>
            <a:custGeom>
              <a:avLst/>
              <a:gdLst/>
              <a:ahLst/>
              <a:cxnLst/>
              <a:rect l="l" t="t" r="r" b="b"/>
              <a:pathLst>
                <a:path w="4816592" h="275951">
                  <a:moveTo>
                    <a:pt x="0" y="0"/>
                  </a:moveTo>
                  <a:lnTo>
                    <a:pt x="4816592" y="0"/>
                  </a:lnTo>
                  <a:lnTo>
                    <a:pt x="4816592" y="275951"/>
                  </a:lnTo>
                  <a:lnTo>
                    <a:pt x="0" y="275951"/>
                  </a:lnTo>
                  <a:close/>
                </a:path>
              </a:pathLst>
            </a:custGeom>
            <a:solidFill>
              <a:srgbClr val="00C2CB"/>
            </a:solidFill>
          </p:spPr>
        </p:sp>
        <p:sp>
          <p:nvSpPr>
            <p:cNvPr id="10" name="TextBox 10"/>
            <p:cNvSpPr txBox="1"/>
            <p:nvPr/>
          </p:nvSpPr>
          <p:spPr>
            <a:xfrm>
              <a:off x="0" y="-66675"/>
              <a:ext cx="4816593" cy="342626"/>
            </a:xfrm>
            <a:prstGeom prst="rect">
              <a:avLst/>
            </a:prstGeom>
          </p:spPr>
          <p:txBody>
            <a:bodyPr lIns="50800" tIns="50800" rIns="50800" bIns="50800" rtlCol="0" anchor="ctr"/>
            <a:lstStyle/>
            <a:p>
              <a:pPr algn="ctr">
                <a:lnSpc>
                  <a:spcPts val="3150"/>
                </a:lnSpc>
              </a:pPr>
              <a:endParaRPr/>
            </a:p>
          </p:txBody>
        </p:sp>
      </p:grpSp>
      <p:sp>
        <p:nvSpPr>
          <p:cNvPr id="11" name="Freeform 11"/>
          <p:cNvSpPr/>
          <p:nvPr/>
        </p:nvSpPr>
        <p:spPr>
          <a:xfrm rot="5400000">
            <a:off x="9424860" y="8741846"/>
            <a:ext cx="819954" cy="836926"/>
          </a:xfrm>
          <a:custGeom>
            <a:avLst/>
            <a:gdLst/>
            <a:ahLst/>
            <a:cxnLst/>
            <a:rect l="l" t="t" r="r" b="b"/>
            <a:pathLst>
              <a:path w="819954" h="836926">
                <a:moveTo>
                  <a:pt x="0" y="0"/>
                </a:moveTo>
                <a:lnTo>
                  <a:pt x="819953" y="0"/>
                </a:lnTo>
                <a:lnTo>
                  <a:pt x="819953" y="836926"/>
                </a:lnTo>
                <a:lnTo>
                  <a:pt x="0" y="836926"/>
                </a:lnTo>
                <a:lnTo>
                  <a:pt x="0" y="0"/>
                </a:lnTo>
                <a:close/>
              </a:path>
            </a:pathLst>
          </a:custGeom>
          <a:blipFill>
            <a:blip r:embed="rId2">
              <a:alphaModFix amt="72000"/>
              <a:extLst>
                <a:ext uri="{96DAC541-7B7A-43D3-8B79-37D633B846F1}">
                  <asvg:svgBlip xmlns:asvg="http://schemas.microsoft.com/office/drawing/2016/SVG/main" xmlns="" r:embed="rId3"/>
                </a:ext>
              </a:extLst>
            </a:blip>
            <a:stretch>
              <a:fillRect r="-121425" b="-116934"/>
            </a:stretch>
          </a:blipFill>
        </p:spPr>
      </p:sp>
      <p:sp>
        <p:nvSpPr>
          <p:cNvPr id="12" name="Freeform 12"/>
          <p:cNvSpPr/>
          <p:nvPr/>
        </p:nvSpPr>
        <p:spPr>
          <a:xfrm rot="5400000">
            <a:off x="17429303" y="223477"/>
            <a:ext cx="598556" cy="610945"/>
          </a:xfrm>
          <a:custGeom>
            <a:avLst/>
            <a:gdLst/>
            <a:ahLst/>
            <a:cxnLst/>
            <a:rect l="l" t="t" r="r" b="b"/>
            <a:pathLst>
              <a:path w="598556" h="610945">
                <a:moveTo>
                  <a:pt x="0" y="0"/>
                </a:moveTo>
                <a:lnTo>
                  <a:pt x="598556" y="0"/>
                </a:lnTo>
                <a:lnTo>
                  <a:pt x="598556" y="610945"/>
                </a:lnTo>
                <a:lnTo>
                  <a:pt x="0" y="610945"/>
                </a:lnTo>
                <a:lnTo>
                  <a:pt x="0" y="0"/>
                </a:lnTo>
                <a:close/>
              </a:path>
            </a:pathLst>
          </a:custGeom>
          <a:blipFill>
            <a:blip r:embed="rId4">
              <a:alphaModFix amt="72000"/>
              <a:extLst>
                <a:ext uri="{96DAC541-7B7A-43D3-8B79-37D633B846F1}">
                  <asvg:svgBlip xmlns:asvg="http://schemas.microsoft.com/office/drawing/2016/SVG/main" xmlns="" r:embed="rId5"/>
                </a:ext>
              </a:extLst>
            </a:blip>
            <a:stretch>
              <a:fillRect r="-121425" b="-116934"/>
            </a:stretch>
          </a:blipFill>
        </p:spPr>
      </p:sp>
      <p:grpSp>
        <p:nvGrpSpPr>
          <p:cNvPr id="13" name="Group 13"/>
          <p:cNvGrpSpPr/>
          <p:nvPr/>
        </p:nvGrpSpPr>
        <p:grpSpPr>
          <a:xfrm>
            <a:off x="1028700" y="8439634"/>
            <a:ext cx="3572363" cy="82165"/>
            <a:chOff x="0" y="0"/>
            <a:chExt cx="940869" cy="21640"/>
          </a:xfrm>
        </p:grpSpPr>
        <p:sp>
          <p:nvSpPr>
            <p:cNvPr id="14" name="Freeform 14"/>
            <p:cNvSpPr/>
            <p:nvPr/>
          </p:nvSpPr>
          <p:spPr>
            <a:xfrm>
              <a:off x="0" y="0"/>
              <a:ext cx="940869" cy="21640"/>
            </a:xfrm>
            <a:custGeom>
              <a:avLst/>
              <a:gdLst/>
              <a:ahLst/>
              <a:cxnLst/>
              <a:rect l="l" t="t" r="r" b="b"/>
              <a:pathLst>
                <a:path w="940869" h="21640">
                  <a:moveTo>
                    <a:pt x="0" y="0"/>
                  </a:moveTo>
                  <a:lnTo>
                    <a:pt x="940869" y="0"/>
                  </a:lnTo>
                  <a:lnTo>
                    <a:pt x="940869" y="21640"/>
                  </a:lnTo>
                  <a:lnTo>
                    <a:pt x="0" y="21640"/>
                  </a:lnTo>
                  <a:close/>
                </a:path>
              </a:pathLst>
            </a:custGeom>
            <a:solidFill>
              <a:srgbClr val="8C52FF"/>
            </a:solidFill>
          </p:spPr>
        </p:sp>
        <p:sp>
          <p:nvSpPr>
            <p:cNvPr id="15" name="TextBox 15"/>
            <p:cNvSpPr txBox="1"/>
            <p:nvPr/>
          </p:nvSpPr>
          <p:spPr>
            <a:xfrm>
              <a:off x="0" y="-66675"/>
              <a:ext cx="940869" cy="88315"/>
            </a:xfrm>
            <a:prstGeom prst="rect">
              <a:avLst/>
            </a:prstGeom>
          </p:spPr>
          <p:txBody>
            <a:bodyPr lIns="50800" tIns="50800" rIns="50800" bIns="50800" rtlCol="0" anchor="ctr"/>
            <a:lstStyle/>
            <a:p>
              <a:pPr algn="ctr">
                <a:lnSpc>
                  <a:spcPts val="3150"/>
                </a:lnSpc>
              </a:pPr>
              <a:endParaRPr/>
            </a:p>
          </p:txBody>
        </p:sp>
      </p:grpSp>
      <p:sp>
        <p:nvSpPr>
          <p:cNvPr id="19" name="TextBox 19"/>
          <p:cNvSpPr txBox="1"/>
          <p:nvPr/>
        </p:nvSpPr>
        <p:spPr>
          <a:xfrm>
            <a:off x="974888" y="818703"/>
            <a:ext cx="12207712" cy="1154162"/>
          </a:xfrm>
          <a:prstGeom prst="rect">
            <a:avLst/>
          </a:prstGeom>
        </p:spPr>
        <p:txBody>
          <a:bodyPr wrap="square" lIns="0" tIns="0" rIns="0" bIns="0" rtlCol="0" anchor="t">
            <a:spAutoFit/>
          </a:bodyPr>
          <a:lstStyle/>
          <a:p>
            <a:pPr marL="0" lvl="0" indent="0" algn="l">
              <a:lnSpc>
                <a:spcPts val="9000"/>
              </a:lnSpc>
              <a:spcBef>
                <a:spcPct val="0"/>
              </a:spcBef>
            </a:pPr>
            <a:r>
              <a:rPr lang="en-IN" sz="8000" u="sng" dirty="0">
                <a:effectLst>
                  <a:outerShdw blurRad="38100" dist="38100" dir="2700000" algn="tl">
                    <a:srgbClr val="000000">
                      <a:alpha val="43137"/>
                    </a:srgbClr>
                  </a:outerShdw>
                </a:effectLst>
              </a:rPr>
              <a:t>Alternating Least Squares</a:t>
            </a:r>
            <a:endParaRPr lang="en-US" sz="7500" u="sng" dirty="0">
              <a:solidFill>
                <a:srgbClr val="000000"/>
              </a:solidFill>
              <a:effectLst>
                <a:outerShdw blurRad="38100" dist="38100" dir="2700000" algn="tl">
                  <a:srgbClr val="000000">
                    <a:alpha val="43137"/>
                  </a:srgbClr>
                </a:outerShdw>
              </a:effectLst>
              <a:latin typeface="Montserrat Bold"/>
              <a:ea typeface="Montserrat Bold"/>
              <a:cs typeface="Montserrat Bold"/>
              <a:sym typeface="Montserrat Bold"/>
            </a:endParaRPr>
          </a:p>
        </p:txBody>
      </p:sp>
      <p:sp>
        <p:nvSpPr>
          <p:cNvPr id="20" name="TextBox 19">
            <a:extLst>
              <a:ext uri="{FF2B5EF4-FFF2-40B4-BE49-F238E27FC236}">
                <a16:creationId xmlns:a16="http://schemas.microsoft.com/office/drawing/2014/main" xmlns="" id="{F1C963FF-17BD-6170-479D-2F8E2373F0E5}"/>
              </a:ext>
            </a:extLst>
          </p:cNvPr>
          <p:cNvSpPr txBox="1"/>
          <p:nvPr/>
        </p:nvSpPr>
        <p:spPr>
          <a:xfrm>
            <a:off x="376457" y="2984538"/>
            <a:ext cx="15354300" cy="2677656"/>
          </a:xfrm>
          <a:prstGeom prst="rect">
            <a:avLst/>
          </a:prstGeom>
          <a:noFill/>
        </p:spPr>
        <p:txBody>
          <a:bodyPr wrap="square" rtlCol="0">
            <a:spAutoFit/>
          </a:bodyPr>
          <a:lstStyle/>
          <a:p>
            <a:pPr marL="285750" indent="-285750">
              <a:buFont typeface="Wingdings" panose="05000000000000000000" pitchFamily="2" charset="2"/>
              <a:buChar char="q"/>
            </a:pPr>
            <a:r>
              <a:rPr lang="en-IN" sz="2400" dirty="0">
                <a:latin typeface="Montserrat" panose="00000500000000000000" pitchFamily="2" charset="0"/>
              </a:rPr>
              <a:t> Collaborative filtering</a:t>
            </a:r>
          </a:p>
          <a:p>
            <a:pPr marL="285750" indent="-285750">
              <a:buFont typeface="Wingdings" panose="05000000000000000000" pitchFamily="2" charset="2"/>
              <a:buChar char="q"/>
            </a:pPr>
            <a:endParaRPr lang="en-IN" sz="2400" dirty="0">
              <a:latin typeface="Montserrat" panose="00000500000000000000" pitchFamily="2" charset="0"/>
            </a:endParaRPr>
          </a:p>
          <a:p>
            <a:pPr marL="285750" indent="-285750">
              <a:buFont typeface="Wingdings" panose="05000000000000000000" pitchFamily="2" charset="2"/>
              <a:buChar char="q"/>
            </a:pPr>
            <a:r>
              <a:rPr lang="en-IN" sz="2400" dirty="0">
                <a:latin typeface="Montserrat" panose="00000500000000000000" pitchFamily="2" charset="0"/>
              </a:rPr>
              <a:t> </a:t>
            </a:r>
            <a:r>
              <a:rPr lang="en-US" sz="2400" dirty="0">
                <a:latin typeface="Montserrat" panose="00000500000000000000" pitchFamily="2" charset="0"/>
              </a:rPr>
              <a:t>Decomposes user-item interaction matrix into user and item latent factor matrices.</a:t>
            </a:r>
          </a:p>
          <a:p>
            <a:pPr marL="285750" indent="-285750">
              <a:buFont typeface="Wingdings" panose="05000000000000000000" pitchFamily="2" charset="2"/>
              <a:buChar char="q"/>
            </a:pPr>
            <a:endParaRPr lang="en-US" sz="2400" dirty="0">
              <a:latin typeface="Montserrat" panose="00000500000000000000" pitchFamily="2" charset="0"/>
            </a:endParaRPr>
          </a:p>
          <a:p>
            <a:pPr marL="285750" indent="-285750">
              <a:buFont typeface="Wingdings" panose="05000000000000000000" pitchFamily="2" charset="2"/>
              <a:buChar char="q"/>
            </a:pPr>
            <a:r>
              <a:rPr lang="en-US" sz="2400" dirty="0">
                <a:latin typeface="Montserrat" panose="00000500000000000000" pitchFamily="2" charset="0"/>
              </a:rPr>
              <a:t> Alternates between fixing user and item matrices to minimize prediction errors.</a:t>
            </a:r>
          </a:p>
          <a:p>
            <a:pPr marL="285750" indent="-285750">
              <a:buFont typeface="Wingdings" panose="05000000000000000000" pitchFamily="2" charset="2"/>
              <a:buChar char="q"/>
            </a:pPr>
            <a:endParaRPr lang="en-US" sz="2400" dirty="0">
              <a:latin typeface="Montserrat" panose="00000500000000000000" pitchFamily="2" charset="0"/>
            </a:endParaRPr>
          </a:p>
          <a:p>
            <a:pPr marL="285750" indent="-285750">
              <a:buFont typeface="Wingdings" panose="05000000000000000000" pitchFamily="2" charset="2"/>
              <a:buChar char="q"/>
            </a:pPr>
            <a:r>
              <a:rPr lang="en-US" sz="2400" dirty="0">
                <a:latin typeface="Montserrat" panose="00000500000000000000" pitchFamily="2" charset="0"/>
              </a:rPr>
              <a:t> Efficiently handles large datasets, ideal for big data applications.</a:t>
            </a:r>
            <a:endParaRPr lang="en-IN" sz="2400" dirty="0">
              <a:latin typeface="Montserrat" panose="00000500000000000000" pitchFamily="2" charset="0"/>
            </a:endParaRPr>
          </a:p>
        </p:txBody>
      </p:sp>
      <p:sp>
        <p:nvSpPr>
          <p:cNvPr id="21" name="Rectangle: Rounded Corners 20">
            <a:extLst>
              <a:ext uri="{FF2B5EF4-FFF2-40B4-BE49-F238E27FC236}">
                <a16:creationId xmlns:a16="http://schemas.microsoft.com/office/drawing/2014/main" xmlns="" id="{74885A76-251E-5AD9-863B-EB22E8C89776}"/>
              </a:ext>
            </a:extLst>
          </p:cNvPr>
          <p:cNvSpPr/>
          <p:nvPr/>
        </p:nvSpPr>
        <p:spPr>
          <a:xfrm>
            <a:off x="12017713" y="5143500"/>
            <a:ext cx="5257800" cy="3684086"/>
          </a:xfrm>
          <a:prstGeom prst="roundRect">
            <a:avLst/>
          </a:prstGeom>
          <a:solidFill>
            <a:srgbClr val="00C2CB"/>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pt-BR" sz="4000" dirty="0">
                <a:solidFill>
                  <a:schemeClr val="bg1"/>
                </a:solidFill>
                <a:effectLst>
                  <a:outerShdw blurRad="38100" dist="38100" dir="2700000" algn="tl">
                    <a:srgbClr val="000000">
                      <a:alpha val="43137"/>
                    </a:srgbClr>
                  </a:outerShdw>
                </a:effectLst>
              </a:rPr>
              <a:t>A~ U×V </a:t>
            </a:r>
          </a:p>
          <a:p>
            <a:pPr algn="ctr"/>
            <a:r>
              <a:rPr lang="pt-BR" sz="4000" dirty="0">
                <a:solidFill>
                  <a:schemeClr val="bg1"/>
                </a:solidFill>
                <a:effectLst>
                  <a:outerShdw blurRad="38100" dist="38100" dir="2700000" algn="tl">
                    <a:srgbClr val="000000">
                      <a:alpha val="43137"/>
                    </a:srgbClr>
                  </a:outerShdw>
                </a:effectLst>
              </a:rPr>
              <a:t>A  original data </a:t>
            </a:r>
          </a:p>
          <a:p>
            <a:pPr algn="ctr"/>
            <a:r>
              <a:rPr lang="pt-BR" sz="4000" dirty="0">
                <a:solidFill>
                  <a:schemeClr val="bg1"/>
                </a:solidFill>
                <a:effectLst>
                  <a:outerShdw blurRad="38100" dist="38100" dir="2700000" algn="tl">
                    <a:srgbClr val="000000">
                      <a:alpha val="43137"/>
                    </a:srgbClr>
                  </a:outerShdw>
                </a:effectLst>
              </a:rPr>
              <a:t>U user data</a:t>
            </a:r>
          </a:p>
          <a:p>
            <a:pPr algn="ctr"/>
            <a:r>
              <a:rPr lang="pt-BR" sz="4000" dirty="0">
                <a:solidFill>
                  <a:schemeClr val="bg1"/>
                </a:solidFill>
                <a:effectLst>
                  <a:outerShdw blurRad="38100" dist="38100" dir="2700000" algn="tl">
                    <a:srgbClr val="000000">
                      <a:alpha val="43137"/>
                    </a:srgbClr>
                  </a:outerShdw>
                </a:effectLst>
              </a:rPr>
              <a:t> V resturant data</a:t>
            </a:r>
            <a:endParaRPr lang="en-IN" sz="4000" dirty="0">
              <a:solidFill>
                <a:schemeClr val="bg1"/>
              </a:solidFill>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805</Words>
  <Application>Microsoft Office PowerPoint</Application>
  <PresentationFormat>Custom</PresentationFormat>
  <Paragraphs>124</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Wingdings</vt:lpstr>
      <vt:lpstr>Aptos Narrow</vt:lpstr>
      <vt:lpstr>Calibri</vt:lpstr>
      <vt:lpstr>Noto Sans</vt:lpstr>
      <vt:lpstr>Times New Roman</vt:lpstr>
      <vt:lpstr>Arial</vt:lpstr>
      <vt:lpstr>Noto Sans Bold</vt:lpstr>
      <vt:lpstr>Montserrat</vt:lpstr>
      <vt:lpstr>Catamaran</vt:lpstr>
      <vt:lpstr>微软雅黑</vt:lpstr>
      <vt:lpstr>Montserrat Bold</vt:lpstr>
      <vt:lpstr>Abadi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Green and Violet Simple Corporate Roadmap Presentation</dc:title>
  <dc:creator>kaushik kedari</dc:creator>
  <cp:lastModifiedBy>USER</cp:lastModifiedBy>
  <cp:revision>3</cp:revision>
  <dcterms:created xsi:type="dcterms:W3CDTF">2006-08-16T00:00:00Z</dcterms:created>
  <dcterms:modified xsi:type="dcterms:W3CDTF">2024-09-10T16:49:29Z</dcterms:modified>
  <dc:identifier>DAGN70vrOT0</dc:identifier>
</cp:coreProperties>
</file>